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83" r:id="rId3"/>
    <p:sldId id="285" r:id="rId4"/>
    <p:sldId id="260" r:id="rId5"/>
    <p:sldId id="273" r:id="rId6"/>
    <p:sldId id="274" r:id="rId7"/>
    <p:sldId id="264" r:id="rId8"/>
    <p:sldId id="307" r:id="rId9"/>
    <p:sldId id="263" r:id="rId10"/>
    <p:sldId id="278" r:id="rId11"/>
    <p:sldId id="265" r:id="rId12"/>
    <p:sldId id="268" r:id="rId13"/>
    <p:sldId id="279" r:id="rId14"/>
    <p:sldId id="281" r:id="rId15"/>
    <p:sldId id="262" r:id="rId16"/>
    <p:sldId id="284" r:id="rId17"/>
    <p:sldId id="267" r:id="rId18"/>
    <p:sldId id="269" r:id="rId19"/>
    <p:sldId id="270" r:id="rId20"/>
    <p:sldId id="272" r:id="rId21"/>
    <p:sldId id="276" r:id="rId22"/>
    <p:sldId id="277" r:id="rId23"/>
    <p:sldId id="275"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76"/>
  </p:normalViewPr>
  <p:slideViewPr>
    <p:cSldViewPr snapToGrid="0" snapToObjects="1">
      <p:cViewPr varScale="1">
        <p:scale>
          <a:sx n="97" d="100"/>
          <a:sy n="97" d="100"/>
        </p:scale>
        <p:origin x="312" y="20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F898B-73B8-B342-9055-272747E189AF}" type="datetimeFigureOut">
              <a:rPr lang="en-US" smtClean="0"/>
              <a:t>6/9/19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92ED8-6FAB-DF4F-A6A2-7E97CC6E0C07}" type="slidenum">
              <a:rPr lang="en-US" smtClean="0"/>
              <a:t>‹#›</a:t>
            </a:fld>
            <a:endParaRPr lang="en-US"/>
          </a:p>
        </p:txBody>
      </p:sp>
    </p:spTree>
    <p:extLst>
      <p:ext uri="{BB962C8B-B14F-4D97-AF65-F5344CB8AC3E}">
        <p14:creationId xmlns:p14="http://schemas.microsoft.com/office/powerpoint/2010/main" val="1290697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7B29DA12-8FE3-2E47-B57A-B9671E58C52F}" type="slidenum">
              <a:rPr lang="en-US">
                <a:latin typeface="Calibri" charset="0"/>
              </a:rPr>
              <a:pPr/>
              <a:t>4</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F1948645-6C4C-B945-97FF-B762271A42B8}" type="slidenum">
              <a:rPr lang="en-US">
                <a:latin typeface="Calibri" charset="0"/>
              </a:rPr>
              <a:pPr/>
              <a:t>13</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319F7A92-A84A-194E-8303-33A9C334D453}" type="slidenum">
              <a:rPr lang="en-US">
                <a:latin typeface="Calibri" charset="0"/>
              </a:rPr>
              <a:pPr/>
              <a:t>14</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032A7D0E-1CD4-5F4C-8C3B-360C88A41CC3}" type="slidenum">
              <a:rPr lang="en-US">
                <a:latin typeface="Calibri" charset="0"/>
              </a:rPr>
              <a:pPr/>
              <a:t>15</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E2402F9C-D509-6342-BCF6-BE695226E6E4}" type="slidenum">
              <a:rPr lang="en-US">
                <a:latin typeface="Calibri" charset="0"/>
              </a:rPr>
              <a:pPr/>
              <a:t>17</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7E9775AE-B0BB-6647-8B9F-CE77CEADCC5D}" type="slidenum">
              <a:rPr lang="en-US">
                <a:latin typeface="Calibri" charset="0"/>
              </a:rPr>
              <a:pPr/>
              <a:t>18</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90DAD6BD-A755-FF42-BE99-E3E3D6739922}" type="slidenum">
              <a:rPr lang="en-US">
                <a:latin typeface="Calibri" charset="0"/>
              </a:rPr>
              <a:pPr/>
              <a:t>19</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1BDB7C01-C0DD-AC4E-BA7B-BC08C9AD598E}" type="slidenum">
              <a:rPr lang="en-US">
                <a:latin typeface="Calibri" charset="0"/>
              </a:rPr>
              <a:pPr/>
              <a:t>20</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335D3851-4A0B-4F44-BFD8-A380636D718B}" type="slidenum">
              <a:rPr lang="en-US">
                <a:latin typeface="Calibri" charset="0"/>
              </a:rPr>
              <a:pPr/>
              <a:t>21</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BACB8952-66BD-B04B-8A30-0FF6EF15250A}" type="slidenum">
              <a:rPr lang="en-US">
                <a:latin typeface="Calibri" charset="0"/>
              </a:rPr>
              <a:pPr/>
              <a:t>22</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B2C8345B-FB47-F240-8276-52646C6ECF7F}" type="slidenum">
              <a:rPr lang="en-US">
                <a:latin typeface="Calibri" charset="0"/>
              </a:rPr>
              <a:pPr/>
              <a:t>23</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C059F520-99A1-0043-847E-7C8369AFB21C}" type="slidenum">
              <a:rPr lang="en-US">
                <a:latin typeface="Calibri" charset="0"/>
              </a:rPr>
              <a:pPr/>
              <a:t>5</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CF2C80C3-BC96-EE40-8B70-4B9F2ED83786}" type="slidenum">
              <a:rPr lang="en-US">
                <a:latin typeface="Calibri" charset="0"/>
              </a:rPr>
              <a:pPr/>
              <a:t>6</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6FB4EE2C-EC39-364F-BD82-6AF7133F2A97}" type="slidenum">
              <a:rPr lang="en-US">
                <a:latin typeface="Calibri" charset="0"/>
              </a:rPr>
              <a:pPr/>
              <a:t>7</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66F30E33-6D95-554C-884B-F102A56E8609}" type="slidenum">
              <a:rPr lang="en-US">
                <a:latin typeface="Calibri" charset="0"/>
              </a:rPr>
              <a:pPr/>
              <a:t>8</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692A56A7-99CF-204D-9B09-2AC43D24401E}" type="slidenum">
              <a:rPr lang="en-US">
                <a:latin typeface="Calibri" charset="0"/>
              </a:rPr>
              <a:pPr/>
              <a:t>9</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FDF48E49-9423-B44F-8BD4-8F3E94FF5E65}" type="slidenum">
              <a:rPr lang="en-US">
                <a:latin typeface="Calibri" charset="0"/>
              </a:rPr>
              <a:pPr/>
              <a:t>10</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E806D5C-3E27-6546-9FDD-6ED63A0DD2D5}" type="slidenum">
              <a:rPr lang="en-US">
                <a:latin typeface="Calibri" charset="0"/>
              </a:rPr>
              <a:pPr/>
              <a:t>11</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B2987F0-D412-B04F-A436-464BDCCFB045}" type="slidenum">
              <a:rPr lang="en-US">
                <a:latin typeface="Calibri" charset="0"/>
              </a:rPr>
              <a:pPr/>
              <a:t>12</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89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1371600"/>
            <a:ext cx="7772400" cy="4648200"/>
          </a:xfrm>
        </p:spPr>
        <p:txBody>
          <a:bodyPr/>
          <a:lstStyle/>
          <a:p>
            <a:pPr lvl="0"/>
            <a:r>
              <a:rPr lang="en-US" noProof="0"/>
              <a:t>Click icon to add table</a:t>
            </a:r>
          </a:p>
        </p:txBody>
      </p:sp>
    </p:spTree>
    <p:extLst>
      <p:ext uri="{BB962C8B-B14F-4D97-AF65-F5344CB8AC3E}">
        <p14:creationId xmlns:p14="http://schemas.microsoft.com/office/powerpoint/2010/main" val="201557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F722E6-50F7-7D44-8456-5075273BB97D}" type="datetimeFigureOut">
              <a:rPr lang="en-US" smtClean="0"/>
              <a:t>6/9/19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033635-F2B1-9547-90FA-38C155A51D5B}" type="slidenum">
              <a:rPr lang="en-US" smtClean="0"/>
              <a:t>‹#›</a:t>
            </a:fld>
            <a:endParaRPr lang="en-US"/>
          </a:p>
        </p:txBody>
      </p:sp>
    </p:spTree>
    <p:extLst>
      <p:ext uri="{BB962C8B-B14F-4D97-AF65-F5344CB8AC3E}">
        <p14:creationId xmlns:p14="http://schemas.microsoft.com/office/powerpoint/2010/main" val="218462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369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spreadsheets/d/1MYcxZMhf97H5Uxr2Y7XndHn6eEC5oO8XWQi2PU5jLxQ/edit#gid=0"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www.kaptest.com/gre%23freeprep" TargetMode="External"/><Relationship Id="rId3" Type="http://schemas.openxmlformats.org/officeDocument/2006/relationships/hyperlink" Target="https://www.ets.org/gre/revised_general/prepare/analytical_writing/argument/sample_responses" TargetMode="External"/><Relationship Id="rId7" Type="http://schemas.openxmlformats.org/officeDocument/2006/relationships/hyperlink" Target="http://magoosh.com/gre/2015/gre-article-of-the-month-roundup/" TargetMode="External"/><Relationship Id="rId2" Type="http://schemas.openxmlformats.org/officeDocument/2006/relationships/hyperlink" Target="https://www.ets.org/gre/revised_general/prepare/powerprep2" TargetMode="External"/><Relationship Id="rId1" Type="http://schemas.openxmlformats.org/officeDocument/2006/relationships/slideLayout" Target="../slideLayouts/slideLayout3.xml"/><Relationship Id="rId6" Type="http://schemas.openxmlformats.org/officeDocument/2006/relationships/hyperlink" Target="http://magoosh.com/gre/?s=gre+article+of+the+month&amp;submit.x=0&amp;submit.y=0" TargetMode="External"/><Relationship Id="rId5" Type="http://schemas.openxmlformats.org/officeDocument/2006/relationships/hyperlink" Target="https://gre.magoosh.com/flashcards/vocabulary" TargetMode="External"/><Relationship Id="rId10" Type="http://schemas.openxmlformats.org/officeDocument/2006/relationships/hyperlink" Target="http://freerice.com/%23/english-vocabulary/1420" TargetMode="External"/><Relationship Id="rId4" Type="http://schemas.openxmlformats.org/officeDocument/2006/relationships/hyperlink" Target="https://gre.magoosh.com/flashcards/math" TargetMode="External"/><Relationship Id="rId9" Type="http://schemas.openxmlformats.org/officeDocument/2006/relationships/hyperlink" Target="http://www.vocabular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a:solidFill>
                  <a:schemeClr val="tx1"/>
                </a:solidFill>
              </a:rPr>
              <a:t>GRE TEST prep</a:t>
            </a:r>
            <a:br>
              <a:rPr lang="en-US" sz="4000" b="1" dirty="0">
                <a:solidFill>
                  <a:schemeClr val="tx1"/>
                </a:solidFill>
              </a:rPr>
            </a:br>
            <a:r>
              <a:rPr lang="en-US" sz="4000" b="1" dirty="0">
                <a:solidFill>
                  <a:schemeClr val="tx1"/>
                </a:solidFill>
              </a:rPr>
              <a:t>Intro: GRE setup and resources</a:t>
            </a:r>
          </a:p>
        </p:txBody>
      </p:sp>
      <p:sp>
        <p:nvSpPr>
          <p:cNvPr id="3" name="Subtitle 2"/>
          <p:cNvSpPr>
            <a:spLocks noGrp="1"/>
          </p:cNvSpPr>
          <p:nvPr>
            <p:ph type="subTitle" idx="1"/>
          </p:nvPr>
        </p:nvSpPr>
        <p:spPr/>
        <p:txBody>
          <a:bodyPr/>
          <a:lstStyle/>
          <a:p>
            <a:r>
              <a:rPr lang="en-US" dirty="0"/>
              <a:t>Beth Bowman, Ph.D.</a:t>
            </a:r>
          </a:p>
          <a:p>
            <a:r>
              <a:rPr lang="en-US" dirty="0"/>
              <a:t>VSSA GRE prep course</a:t>
            </a:r>
          </a:p>
        </p:txBody>
      </p:sp>
    </p:spTree>
    <p:extLst>
      <p:ext uri="{BB962C8B-B14F-4D97-AF65-F5344CB8AC3E}">
        <p14:creationId xmlns:p14="http://schemas.microsoft.com/office/powerpoint/2010/main" val="282231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Calibri" charset="0"/>
                <a:cs typeface="Verdana" charset="0"/>
              </a:rPr>
              <a:t>The Timed Test</a:t>
            </a:r>
          </a:p>
        </p:txBody>
      </p:sp>
      <p:sp>
        <p:nvSpPr>
          <p:cNvPr id="27651" name="Content Placeholder 2"/>
          <p:cNvSpPr>
            <a:spLocks noGrp="1"/>
          </p:cNvSpPr>
          <p:nvPr>
            <p:ph idx="1"/>
          </p:nvPr>
        </p:nvSpPr>
        <p:spPr>
          <a:xfrm>
            <a:off x="381000" y="1276168"/>
            <a:ext cx="4869588" cy="4876800"/>
          </a:xfrm>
        </p:spPr>
        <p:txBody>
          <a:bodyPr/>
          <a:lstStyle/>
          <a:p>
            <a:pPr>
              <a:lnSpc>
                <a:spcPct val="90000"/>
              </a:lnSpc>
            </a:pPr>
            <a:r>
              <a:rPr lang="en-US" dirty="0">
                <a:latin typeface="Calibri" charset="0"/>
                <a:cs typeface="Verdana" charset="0"/>
              </a:rPr>
              <a:t>During the timed test, test takers may work only on one section at a time and only for the time allowed</a:t>
            </a:r>
          </a:p>
          <a:p>
            <a:pPr>
              <a:lnSpc>
                <a:spcPct val="90000"/>
              </a:lnSpc>
            </a:pPr>
            <a:r>
              <a:rPr lang="en-US" dirty="0">
                <a:latin typeface="Calibri" charset="0"/>
                <a:cs typeface="Verdana" charset="0"/>
              </a:rPr>
              <a:t>In any timed section, test takers may:</a:t>
            </a:r>
          </a:p>
          <a:p>
            <a:pPr lvl="1">
              <a:lnSpc>
                <a:spcPct val="90000"/>
              </a:lnSpc>
            </a:pPr>
            <a:r>
              <a:rPr lang="en-US" dirty="0">
                <a:latin typeface="Calibri" charset="0"/>
                <a:ea typeface="Verdana" charset="0"/>
                <a:cs typeface="Verdana" charset="0"/>
              </a:rPr>
              <a:t>Skip questions that they have difficulty answering and come back to them later before they exit the section</a:t>
            </a:r>
          </a:p>
          <a:p>
            <a:pPr lvl="1"/>
            <a:r>
              <a:rPr lang="en-US" dirty="0">
                <a:latin typeface="Calibri" charset="0"/>
                <a:ea typeface="Verdana" charset="0"/>
                <a:cs typeface="Verdana" charset="0"/>
              </a:rPr>
              <a:t>Review questions they have already answered and change their answers before they exit the section</a:t>
            </a:r>
          </a:p>
          <a:p>
            <a:pPr lvl="1">
              <a:lnSpc>
                <a:spcPct val="90000"/>
              </a:lnSpc>
            </a:pPr>
            <a:r>
              <a:rPr lang="en-US" dirty="0">
                <a:latin typeface="Calibri" charset="0"/>
                <a:ea typeface="Verdana" charset="0"/>
                <a:cs typeface="Verdana" charset="0"/>
              </a:rPr>
              <a:t>Navigate forward and backward freely, at their discretion</a:t>
            </a:r>
            <a:endParaRPr lang="en-US" sz="1800" dirty="0">
              <a:latin typeface="Calibri" charset="0"/>
              <a:ea typeface="Verdana" charset="0"/>
              <a:cs typeface="Verdana" charset="0"/>
            </a:endParaRPr>
          </a:p>
          <a:p>
            <a:pPr>
              <a:lnSpc>
                <a:spcPct val="90000"/>
              </a:lnSpc>
            </a:pPr>
            <a:r>
              <a:rPr lang="en-US" dirty="0">
                <a:latin typeface="Calibri" charset="0"/>
                <a:cs typeface="Verdana" charset="0"/>
              </a:rPr>
              <a:t>Once a test taker has completed a section, they may not go back to it</a:t>
            </a:r>
          </a:p>
          <a:p>
            <a:endParaRPr lang="en-US"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BBAE04C-858B-E945-AC0F-47816A7F2673}" type="slidenum">
              <a:rPr lang="en-US" sz="1000">
                <a:solidFill>
                  <a:srgbClr val="7F7F7F"/>
                </a:solidFill>
                <a:latin typeface="Calibri" charset="0"/>
              </a:rPr>
              <a:pPr algn="r" eaLnBrk="1" hangingPunct="1"/>
              <a:t>10</a:t>
            </a:fld>
            <a:endParaRPr lang="en-US" sz="1000">
              <a:solidFill>
                <a:srgbClr val="7F7F7F"/>
              </a:solidFill>
              <a:latin typeface="Calibri"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766" y="2028139"/>
            <a:ext cx="3784234" cy="3079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633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5943600" cy="838200"/>
          </a:xfrm>
        </p:spPr>
        <p:txBody>
          <a:bodyPr/>
          <a:lstStyle/>
          <a:p>
            <a:pPr>
              <a:lnSpc>
                <a:spcPts val="2500"/>
              </a:lnSpc>
            </a:pPr>
            <a:r>
              <a:rPr lang="en-US">
                <a:latin typeface="Calibri" charset="0"/>
                <a:cs typeface="Verdana" charset="0"/>
              </a:rPr>
              <a:t>More About the Verbal Reasoning and Quantitative Reasoning Sections</a:t>
            </a:r>
          </a:p>
        </p:txBody>
      </p:sp>
      <p:sp>
        <p:nvSpPr>
          <p:cNvPr id="7" name="Content Placeholder 7"/>
          <p:cNvSpPr txBox="1">
            <a:spLocks/>
          </p:cNvSpPr>
          <p:nvPr/>
        </p:nvSpPr>
        <p:spPr bwMode="auto">
          <a:xfrm>
            <a:off x="533400" y="1447800"/>
            <a:ext cx="7924800" cy="2971800"/>
          </a:xfrm>
          <a:prstGeom prst="rect">
            <a:avLst/>
          </a:prstGeom>
          <a:noFill/>
          <a:ln w="9525">
            <a:noFill/>
            <a:miter lim="800000"/>
            <a:headEnd/>
            <a:tailEnd/>
          </a:ln>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ts val="525"/>
              </a:spcBef>
            </a:pPr>
            <a:r>
              <a:rPr lang="en-US" sz="2200" b="1" dirty="0">
                <a:solidFill>
                  <a:srgbClr val="404040"/>
                </a:solidFill>
                <a:latin typeface="Calibri" charset="0"/>
              </a:rPr>
              <a:t>Section-level adaptive</a:t>
            </a:r>
          </a:p>
          <a:p>
            <a:pPr>
              <a:lnSpc>
                <a:spcPct val="90000"/>
              </a:lnSpc>
              <a:spcBef>
                <a:spcPts val="525"/>
              </a:spcBef>
              <a:buFont typeface="Arial" charset="0"/>
              <a:buChar char="•"/>
            </a:pPr>
            <a:r>
              <a:rPr lang="en-US" sz="2000" dirty="0">
                <a:solidFill>
                  <a:srgbClr val="404040"/>
                </a:solidFill>
                <a:latin typeface="Calibri" charset="0"/>
                <a:cs typeface="Verdana" charset="0"/>
              </a:rPr>
              <a:t>The computer selects the second section of a measure based on a test taker’s performance on the first section </a:t>
            </a:r>
          </a:p>
          <a:p>
            <a:pPr>
              <a:lnSpc>
                <a:spcPct val="90000"/>
              </a:lnSpc>
              <a:spcBef>
                <a:spcPts val="525"/>
              </a:spcBef>
              <a:buFont typeface="Arial" charset="0"/>
              <a:buChar char="•"/>
            </a:pPr>
            <a:r>
              <a:rPr lang="en-US" sz="2000" dirty="0">
                <a:solidFill>
                  <a:srgbClr val="404040"/>
                </a:solidFill>
                <a:latin typeface="Calibri" charset="0"/>
                <a:cs typeface="Verdana" charset="0"/>
              </a:rPr>
              <a:t>Within each section, all questions </a:t>
            </a:r>
            <a:r>
              <a:rPr lang="en-US" sz="2000" b="1" dirty="0">
                <a:solidFill>
                  <a:srgbClr val="404040"/>
                </a:solidFill>
                <a:latin typeface="Calibri" charset="0"/>
                <a:cs typeface="Verdana" charset="0"/>
              </a:rPr>
              <a:t>contribute equally </a:t>
            </a:r>
            <a:r>
              <a:rPr lang="en-US" sz="2000" dirty="0">
                <a:solidFill>
                  <a:srgbClr val="404040"/>
                </a:solidFill>
                <a:latin typeface="Calibri" charset="0"/>
                <a:cs typeface="Verdana" charset="0"/>
              </a:rPr>
              <a:t>to the test taker’s final score</a:t>
            </a:r>
          </a:p>
          <a:p>
            <a:pPr>
              <a:lnSpc>
                <a:spcPct val="90000"/>
              </a:lnSpc>
              <a:spcBef>
                <a:spcPts val="525"/>
              </a:spcBef>
              <a:buFont typeface="Arial" charset="0"/>
              <a:buChar char="•"/>
            </a:pPr>
            <a:r>
              <a:rPr lang="en-US" sz="2000" dirty="0">
                <a:solidFill>
                  <a:srgbClr val="404040"/>
                </a:solidFill>
                <a:latin typeface="Calibri" charset="0"/>
                <a:cs typeface="Verdana" charset="0"/>
              </a:rPr>
              <a:t>Both sections are important, since the final score on each measure is based on the </a:t>
            </a:r>
            <a:r>
              <a:rPr lang="en-US" sz="2000" b="1" dirty="0">
                <a:solidFill>
                  <a:srgbClr val="404040"/>
                </a:solidFill>
                <a:latin typeface="Calibri" charset="0"/>
                <a:cs typeface="Verdana" charset="0"/>
              </a:rPr>
              <a:t>total number of correct answers </a:t>
            </a:r>
            <a:r>
              <a:rPr lang="en-US" sz="2000" dirty="0">
                <a:solidFill>
                  <a:srgbClr val="404040"/>
                </a:solidFill>
                <a:latin typeface="Calibri" charset="0"/>
                <a:cs typeface="Verdana" charset="0"/>
              </a:rPr>
              <a:t>and the </a:t>
            </a:r>
            <a:r>
              <a:rPr lang="en-US" sz="2000" b="1" dirty="0">
                <a:solidFill>
                  <a:srgbClr val="404040"/>
                </a:solidFill>
                <a:latin typeface="Calibri" charset="0"/>
                <a:cs typeface="Verdana" charset="0"/>
              </a:rPr>
              <a:t>level of difficulty of the questions </a:t>
            </a:r>
          </a:p>
          <a:p>
            <a:pPr>
              <a:spcBef>
                <a:spcPct val="20000"/>
              </a:spcBef>
              <a:buFont typeface="Arial" charset="0"/>
              <a:buChar char="•"/>
            </a:pPr>
            <a:endParaRPr lang="en-US" sz="2400" dirty="0">
              <a:solidFill>
                <a:srgbClr val="6D235E"/>
              </a:solidFill>
              <a:latin typeface="Calibri" charset="0"/>
              <a:cs typeface="Verdana" charset="0"/>
            </a:endParaRPr>
          </a:p>
          <a:p>
            <a:pPr>
              <a:spcBef>
                <a:spcPct val="20000"/>
              </a:spcBef>
              <a:buFont typeface="Arial" charset="0"/>
              <a:buChar char="•"/>
            </a:pPr>
            <a:endParaRPr lang="en-US" sz="2400" dirty="0">
              <a:solidFill>
                <a:srgbClr val="6D235E"/>
              </a:solidFill>
              <a:latin typeface="Calibri" charset="0"/>
              <a:cs typeface="Verdana" charset="0"/>
            </a:endParaRPr>
          </a:p>
          <a:p>
            <a:pPr>
              <a:spcBef>
                <a:spcPct val="20000"/>
              </a:spcBef>
              <a:buFont typeface="Arial" charset="0"/>
              <a:buChar char="•"/>
            </a:pPr>
            <a:endParaRPr lang="en-US" sz="2400" dirty="0">
              <a:solidFill>
                <a:srgbClr val="6D235E"/>
              </a:solidFill>
              <a:latin typeface="Calibri" charset="0"/>
              <a:cs typeface="Verdana" charset="0"/>
            </a:endParaRPr>
          </a:p>
          <a:p>
            <a:pPr>
              <a:spcBef>
                <a:spcPct val="20000"/>
              </a:spcBef>
              <a:buFont typeface="Arial" charset="0"/>
              <a:buChar char="•"/>
            </a:pPr>
            <a:endParaRPr lang="en-US" sz="2400" dirty="0">
              <a:solidFill>
                <a:srgbClr val="404040"/>
              </a:solidFill>
              <a:latin typeface="Calibri" charset="0"/>
              <a:cs typeface="Verdana" charset="0"/>
            </a:endParaRPr>
          </a:p>
        </p:txBody>
      </p:sp>
      <p:sp>
        <p:nvSpPr>
          <p:cNvPr id="6"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20A534D-12ED-B44B-B6A4-C5983E09C493}" type="slidenum">
              <a:rPr lang="en-US" sz="1000">
                <a:solidFill>
                  <a:srgbClr val="7F7F7F"/>
                </a:solidFill>
                <a:latin typeface="Calibri" charset="0"/>
              </a:rPr>
              <a:pPr algn="r" eaLnBrk="1" hangingPunct="1"/>
              <a:t>11</a:t>
            </a:fld>
            <a:endParaRPr lang="en-US" sz="1000">
              <a:solidFill>
                <a:srgbClr val="7F7F7F"/>
              </a:solidFill>
              <a:latin typeface="Calibri" charset="0"/>
            </a:endParaRPr>
          </a:p>
        </p:txBody>
      </p:sp>
      <p:sp>
        <p:nvSpPr>
          <p:cNvPr id="5" name="Rectangle 4"/>
          <p:cNvSpPr>
            <a:spLocks noChangeArrowheads="1"/>
          </p:cNvSpPr>
          <p:nvPr/>
        </p:nvSpPr>
        <p:spPr bwMode="auto">
          <a:xfrm>
            <a:off x="762000" y="4419600"/>
            <a:ext cx="7467600" cy="1143000"/>
          </a:xfrm>
          <a:prstGeom prst="rect">
            <a:avLst/>
          </a:prstGeom>
          <a:solidFill>
            <a:srgbClr val="FFC000"/>
          </a:solidFill>
          <a:ln w="25400">
            <a:solidFill>
              <a:srgbClr val="404040"/>
            </a:solidFill>
            <a:miter lim="800000"/>
            <a:headEnd/>
            <a:tailEnd/>
          </a:ln>
          <a:effectLst>
            <a:outerShdw blurRad="50800" dist="38100" dir="2700000" algn="tl" rotWithShape="0">
              <a:srgbClr val="000000">
                <a:alpha val="39999"/>
              </a:srgbClr>
            </a:outerShdw>
          </a:effectLst>
        </p:spPr>
        <p:txBody>
          <a:bodyPr anchor="ctr"/>
          <a:lstStyle/>
          <a:p>
            <a:pPr marL="342900" indent="-342900" algn="ctr">
              <a:spcBef>
                <a:spcPct val="20000"/>
              </a:spcBef>
              <a:defRPr/>
            </a:pPr>
            <a:r>
              <a:rPr lang="en-US" sz="2000" b="1" dirty="0">
                <a:solidFill>
                  <a:schemeClr val="tx1">
                    <a:lumMod val="75000"/>
                    <a:lumOff val="25000"/>
                  </a:schemeClr>
                </a:solidFill>
                <a:latin typeface="+mn-lt"/>
                <a:ea typeface="Verdana" pitchFamily="34" charset="0"/>
                <a:cs typeface="Verdana" pitchFamily="34" charset="0"/>
              </a:rPr>
              <a:t>Myth buster!</a:t>
            </a:r>
          </a:p>
          <a:p>
            <a:pPr marL="342900" indent="-342900" algn="ctr">
              <a:spcBef>
                <a:spcPts val="0"/>
              </a:spcBef>
              <a:defRPr/>
            </a:pPr>
            <a:r>
              <a:rPr lang="en-US" sz="2000" b="1" dirty="0">
                <a:solidFill>
                  <a:schemeClr val="tx1">
                    <a:lumMod val="75000"/>
                    <a:lumOff val="25000"/>
                  </a:schemeClr>
                </a:solidFill>
                <a:latin typeface="+mn-lt"/>
                <a:ea typeface="Verdana" pitchFamily="34" charset="0"/>
                <a:cs typeface="Verdana" pitchFamily="34" charset="0"/>
              </a:rPr>
              <a:t>Points are not deducted for wrong answers, so it is</a:t>
            </a:r>
          </a:p>
          <a:p>
            <a:pPr marL="342900" indent="-342900" algn="ctr">
              <a:spcBef>
                <a:spcPts val="0"/>
              </a:spcBef>
              <a:defRPr/>
            </a:pPr>
            <a:r>
              <a:rPr lang="en-US" sz="2000" b="1" dirty="0">
                <a:solidFill>
                  <a:schemeClr val="tx1">
                    <a:lumMod val="75000"/>
                    <a:lumOff val="25000"/>
                  </a:schemeClr>
                </a:solidFill>
                <a:latin typeface="+mn-lt"/>
                <a:ea typeface="Verdana" pitchFamily="34" charset="0"/>
                <a:cs typeface="Verdana" pitchFamily="34" charset="0"/>
              </a:rPr>
              <a:t> ALWAYS better to guess than to leave an answer blank</a:t>
            </a:r>
          </a:p>
        </p:txBody>
      </p:sp>
    </p:spTree>
    <p:extLst>
      <p:ext uri="{BB962C8B-B14F-4D97-AF65-F5344CB8AC3E}">
        <p14:creationId xmlns:p14="http://schemas.microsoft.com/office/powerpoint/2010/main" val="356469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a:xfrm>
            <a:off x="457200" y="152400"/>
            <a:ext cx="5943600" cy="838200"/>
          </a:xfrm>
        </p:spPr>
        <p:txBody>
          <a:bodyPr>
            <a:normAutofit fontScale="90000"/>
          </a:bodyPr>
          <a:lstStyle/>
          <a:p>
            <a:pPr>
              <a:defRPr/>
            </a:pPr>
            <a:r>
              <a:rPr lang="en-US" dirty="0">
                <a:ea typeface="Verdana" pitchFamily="34" charset="0"/>
              </a:rPr>
              <a:t>A Closer Look at the Test-taker Friendly Design</a:t>
            </a:r>
            <a:endParaRPr lang="en-US" sz="2000" dirty="0">
              <a:ea typeface="Verdana" pitchFamily="34" charset="0"/>
            </a:endParaRP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447800"/>
            <a:ext cx="6453188" cy="4602163"/>
          </a:xfrm>
        </p:spPr>
      </p:pic>
      <p:cxnSp>
        <p:nvCxnSpPr>
          <p:cNvPr id="49156" name="Straight Arrow Connector 19"/>
          <p:cNvCxnSpPr>
            <a:cxnSpLocks noChangeShapeType="1"/>
          </p:cNvCxnSpPr>
          <p:nvPr/>
        </p:nvCxnSpPr>
        <p:spPr bwMode="auto">
          <a:xfrm flipH="1">
            <a:off x="3048000" y="4191000"/>
            <a:ext cx="3733800" cy="533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2" name="Rectangle 4"/>
          <p:cNvSpPr>
            <a:spLocks noChangeArrowheads="1"/>
          </p:cNvSpPr>
          <p:nvPr/>
        </p:nvSpPr>
        <p:spPr bwMode="auto">
          <a:xfrm>
            <a:off x="7010400" y="2209800"/>
            <a:ext cx="1828800" cy="2246313"/>
          </a:xfrm>
          <a:prstGeom prst="rect">
            <a:avLst/>
          </a:prstGeom>
          <a:noFill/>
          <a:ln w="9525">
            <a:noFill/>
            <a:miter lim="800000"/>
            <a:headEnd/>
            <a:tailEnd/>
          </a:ln>
        </p:spPr>
        <p:txBody>
          <a:bodyPr>
            <a:spAutoFit/>
          </a:bodyPr>
          <a:lstStyle/>
          <a:p>
            <a:pPr marL="225425" indent="-225425" eaLnBrk="1" fontAlgn="auto" hangingPunct="1">
              <a:spcBef>
                <a:spcPts val="0"/>
              </a:spcBef>
              <a:spcAft>
                <a:spcPts val="0"/>
              </a:spcAft>
              <a:buFont typeface="Arial" pitchFamily="34" charset="0"/>
              <a:buChar char="•"/>
              <a:defRPr/>
            </a:pPr>
            <a:r>
              <a:rPr lang="en-US" sz="2000" dirty="0">
                <a:solidFill>
                  <a:srgbClr val="404040"/>
                </a:solidFill>
                <a:latin typeface="+mn-lt"/>
                <a:ea typeface="+mn-ea"/>
                <a:cs typeface="+mn-cs"/>
              </a:rPr>
              <a:t>Move more freely within a section</a:t>
            </a:r>
          </a:p>
          <a:p>
            <a:pPr marL="109538" indent="-109538" eaLnBrk="1" fontAlgn="auto" hangingPunct="1">
              <a:spcBef>
                <a:spcPts val="0"/>
              </a:spcBef>
              <a:spcAft>
                <a:spcPts val="0"/>
              </a:spcAft>
              <a:defRPr/>
            </a:pPr>
            <a:endParaRPr lang="en-US" sz="2000" dirty="0">
              <a:solidFill>
                <a:srgbClr val="404040"/>
              </a:solidFill>
              <a:latin typeface="+mn-lt"/>
              <a:ea typeface="+mn-ea"/>
              <a:cs typeface="+mn-cs"/>
            </a:endParaRPr>
          </a:p>
          <a:p>
            <a:pPr marL="109538" indent="-109538" eaLnBrk="1" fontAlgn="auto" hangingPunct="1">
              <a:spcBef>
                <a:spcPts val="0"/>
              </a:spcBef>
              <a:spcAft>
                <a:spcPts val="0"/>
              </a:spcAft>
              <a:defRPr/>
            </a:pPr>
            <a:endParaRPr lang="en-US" sz="2000" dirty="0">
              <a:solidFill>
                <a:srgbClr val="404040"/>
              </a:solidFill>
              <a:latin typeface="+mn-lt"/>
              <a:ea typeface="+mn-ea"/>
              <a:cs typeface="+mn-cs"/>
            </a:endParaRPr>
          </a:p>
          <a:p>
            <a:pPr marL="225425" indent="-225425" eaLnBrk="1" fontAlgn="auto" hangingPunct="1">
              <a:spcBef>
                <a:spcPts val="0"/>
              </a:spcBef>
              <a:spcAft>
                <a:spcPts val="0"/>
              </a:spcAft>
              <a:buFont typeface="Arial" pitchFamily="34" charset="0"/>
              <a:buChar char="•"/>
              <a:defRPr/>
            </a:pPr>
            <a:r>
              <a:rPr lang="en-US" sz="2000" dirty="0">
                <a:solidFill>
                  <a:srgbClr val="404040"/>
                </a:solidFill>
                <a:latin typeface="+mn-lt"/>
                <a:ea typeface="+mn-ea"/>
                <a:cs typeface="+mn-cs"/>
              </a:rPr>
              <a:t>An on-screen calculator</a:t>
            </a:r>
          </a:p>
        </p:txBody>
      </p:sp>
      <p:sp>
        <p:nvSpPr>
          <p:cNvPr id="49158" name="Oval 5"/>
          <p:cNvSpPr>
            <a:spLocks noChangeArrowheads="1"/>
          </p:cNvSpPr>
          <p:nvPr/>
        </p:nvSpPr>
        <p:spPr bwMode="auto">
          <a:xfrm>
            <a:off x="609600" y="3733800"/>
            <a:ext cx="2438400" cy="236220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latin typeface="Calibri" charset="0"/>
            </a:endParaRPr>
          </a:p>
        </p:txBody>
      </p:sp>
      <p:sp>
        <p:nvSpPr>
          <p:cNvPr id="49159" name="Oval 4"/>
          <p:cNvSpPr>
            <a:spLocks noChangeArrowheads="1"/>
          </p:cNvSpPr>
          <p:nvPr/>
        </p:nvSpPr>
        <p:spPr bwMode="auto">
          <a:xfrm>
            <a:off x="3432175" y="1136650"/>
            <a:ext cx="4038600" cy="990600"/>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latin typeface="Calibri" charset="0"/>
            </a:endParaRPr>
          </a:p>
        </p:txBody>
      </p:sp>
      <p:cxnSp>
        <p:nvCxnSpPr>
          <p:cNvPr id="49160" name="Straight Arrow Connector 17"/>
          <p:cNvCxnSpPr>
            <a:cxnSpLocks noChangeShapeType="1"/>
          </p:cNvCxnSpPr>
          <p:nvPr/>
        </p:nvCxnSpPr>
        <p:spPr bwMode="auto">
          <a:xfrm flipH="1" flipV="1">
            <a:off x="5791200" y="2286000"/>
            <a:ext cx="990600" cy="3048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9"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3C0A82B-FF4A-EE4F-B834-82C8A7C3EC92}" type="slidenum">
              <a:rPr lang="en-US" sz="1000">
                <a:solidFill>
                  <a:srgbClr val="7F7F7F"/>
                </a:solidFill>
                <a:latin typeface="Calibri" charset="0"/>
              </a:rPr>
              <a:pPr algn="r" eaLnBrk="1" hangingPunct="1"/>
              <a:t>12</a:t>
            </a:fld>
            <a:endParaRPr lang="en-US" sz="1400">
              <a:solidFill>
                <a:srgbClr val="7F7F7F"/>
              </a:solidFill>
              <a:latin typeface="Calibri" charset="0"/>
            </a:endParaRPr>
          </a:p>
        </p:txBody>
      </p:sp>
    </p:spTree>
    <p:extLst>
      <p:ext uri="{BB962C8B-B14F-4D97-AF65-F5344CB8AC3E}">
        <p14:creationId xmlns:p14="http://schemas.microsoft.com/office/powerpoint/2010/main" val="200490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Calibri" charset="0"/>
                <a:cs typeface="Verdana" charset="0"/>
              </a:rPr>
              <a:t>Mark and Review Features</a:t>
            </a:r>
          </a:p>
        </p:txBody>
      </p:sp>
      <p:sp>
        <p:nvSpPr>
          <p:cNvPr id="35843" name="Content Placeholder 2"/>
          <p:cNvSpPr>
            <a:spLocks noGrp="1"/>
          </p:cNvSpPr>
          <p:nvPr>
            <p:ph idx="1"/>
          </p:nvPr>
        </p:nvSpPr>
        <p:spPr>
          <a:xfrm>
            <a:off x="381000" y="1105782"/>
            <a:ext cx="8077200" cy="4648200"/>
          </a:xfrm>
        </p:spPr>
        <p:txBody>
          <a:bodyPr/>
          <a:lstStyle/>
          <a:p>
            <a:r>
              <a:rPr lang="ja-JP" altLang="en-US" dirty="0">
                <a:latin typeface="Calibri" charset="0"/>
                <a:cs typeface="Verdana" charset="0"/>
              </a:rPr>
              <a:t>“</a:t>
            </a:r>
            <a:r>
              <a:rPr lang="en-US" b="1" dirty="0">
                <a:latin typeface="Calibri" charset="0"/>
                <a:cs typeface="Verdana" charset="0"/>
              </a:rPr>
              <a:t>Mark</a:t>
            </a:r>
            <a:r>
              <a:rPr lang="ja-JP" altLang="en-US" dirty="0">
                <a:latin typeface="Calibri" charset="0"/>
                <a:cs typeface="Verdana" charset="0"/>
              </a:rPr>
              <a:t>”</a:t>
            </a:r>
            <a:r>
              <a:rPr lang="en-US" dirty="0">
                <a:latin typeface="Calibri" charset="0"/>
                <a:cs typeface="Verdana" charset="0"/>
              </a:rPr>
              <a:t> button </a:t>
            </a:r>
          </a:p>
          <a:p>
            <a:pPr lvl="1"/>
            <a:r>
              <a:rPr lang="en-US" dirty="0">
                <a:latin typeface="Calibri" charset="0"/>
                <a:ea typeface="Verdana" charset="0"/>
                <a:cs typeface="Verdana" charset="0"/>
              </a:rPr>
              <a:t>Allows test takers to mark questions they would like to come back to later during the time provided to work on that section</a:t>
            </a:r>
          </a:p>
          <a:p>
            <a:r>
              <a:rPr lang="ja-JP" altLang="en-US" dirty="0">
                <a:latin typeface="Calibri" charset="0"/>
                <a:cs typeface="Verdana" charset="0"/>
              </a:rPr>
              <a:t>“</a:t>
            </a:r>
            <a:r>
              <a:rPr lang="en-US" b="1" dirty="0">
                <a:latin typeface="Calibri" charset="0"/>
                <a:cs typeface="Verdana" charset="0"/>
              </a:rPr>
              <a:t>Review</a:t>
            </a:r>
            <a:r>
              <a:rPr lang="ja-JP" altLang="en-US" dirty="0">
                <a:latin typeface="Calibri" charset="0"/>
                <a:cs typeface="Verdana" charset="0"/>
              </a:rPr>
              <a:t>”</a:t>
            </a:r>
            <a:r>
              <a:rPr lang="en-US" dirty="0">
                <a:latin typeface="Calibri" charset="0"/>
                <a:cs typeface="Verdana" charset="0"/>
              </a:rPr>
              <a:t> button </a:t>
            </a:r>
          </a:p>
          <a:p>
            <a:pPr lvl="1"/>
            <a:r>
              <a:rPr lang="en-US" dirty="0">
                <a:latin typeface="Calibri" charset="0"/>
                <a:ea typeface="Verdana" charset="0"/>
                <a:cs typeface="Verdana" charset="0"/>
              </a:rPr>
              <a:t>Allows test takers to view a list of the test questions in the section. The list contains each question number in the section, whether the test taker has answered the question, and whether the test taker has marked the question for review</a:t>
            </a:r>
          </a:p>
          <a:p>
            <a:endParaRPr lang="en-US" dirty="0">
              <a:latin typeface="Calibri" charset="0"/>
              <a:cs typeface="Verdana" charset="0"/>
            </a:endParaRPr>
          </a:p>
          <a:p>
            <a:endParaRPr lang="en-US" dirty="0">
              <a:latin typeface="Calibri" charset="0"/>
              <a:cs typeface="Verdana" charset="0"/>
            </a:endParaRPr>
          </a:p>
          <a:p>
            <a:endParaRPr lang="en-US" dirty="0">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4040B04-F170-F54E-AEA1-A98A29E002C2}" type="slidenum">
              <a:rPr lang="en-US" sz="1000">
                <a:solidFill>
                  <a:srgbClr val="7F7F7F"/>
                </a:solidFill>
                <a:latin typeface="Calibri" charset="0"/>
              </a:rPr>
              <a:pPr algn="r" eaLnBrk="1" hangingPunct="1"/>
              <a:t>13</a:t>
            </a:fld>
            <a:endParaRPr lang="en-US" sz="1000">
              <a:solidFill>
                <a:srgbClr val="7F7F7F"/>
              </a:solidFill>
              <a:latin typeface="Calibri"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6726"/>
          <a:stretch/>
        </p:blipFill>
        <p:spPr bwMode="auto">
          <a:xfrm>
            <a:off x="1548846" y="3894389"/>
            <a:ext cx="5643607" cy="2963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a:xfrm>
            <a:off x="5286631" y="3894389"/>
            <a:ext cx="506054" cy="489155"/>
          </a:xfrm>
          <a:prstGeom prst="ellips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692058" y="3894389"/>
            <a:ext cx="506054" cy="489155"/>
          </a:xfrm>
          <a:prstGeom prst="ellips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4079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atin typeface="Calibri" charset="0"/>
              <a:cs typeface="Verdana" charset="0"/>
            </a:endParaRPr>
          </a:p>
        </p:txBody>
      </p:sp>
      <p:sp>
        <p:nvSpPr>
          <p:cNvPr id="39939" name="Content Placeholder 2"/>
          <p:cNvSpPr>
            <a:spLocks noGrp="1"/>
          </p:cNvSpPr>
          <p:nvPr>
            <p:ph idx="1"/>
          </p:nvPr>
        </p:nvSpPr>
        <p:spPr/>
        <p:txBody>
          <a:bodyPr/>
          <a:lstStyle/>
          <a:p>
            <a:endParaRPr lang="en-US">
              <a:latin typeface="Calibri" charset="0"/>
              <a:cs typeface="Verdana" charset="0"/>
            </a:endParaRPr>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F01FD7B-90EE-3F41-93CC-CA1BEEF9FCB7}" type="slidenum">
              <a:rPr lang="en-US" sz="1000">
                <a:solidFill>
                  <a:srgbClr val="7F7F7F"/>
                </a:solidFill>
                <a:latin typeface="Calibri" charset="0"/>
              </a:rPr>
              <a:pPr algn="r" eaLnBrk="1" hangingPunct="1"/>
              <a:t>14</a:t>
            </a:fld>
            <a:endParaRPr lang="en-US" sz="1000">
              <a:solidFill>
                <a:srgbClr val="7F7F7F"/>
              </a:solidFill>
              <a:latin typeface="Calibri" charset="0"/>
            </a:endParaRPr>
          </a:p>
        </p:txBody>
      </p:sp>
    </p:spTree>
    <p:extLst>
      <p:ext uri="{BB962C8B-B14F-4D97-AF65-F5344CB8AC3E}">
        <p14:creationId xmlns:p14="http://schemas.microsoft.com/office/powerpoint/2010/main" val="419051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ts val="2500"/>
              </a:lnSpc>
            </a:pPr>
            <a:r>
              <a:rPr lang="en-US">
                <a:latin typeface="Calibri" charset="0"/>
                <a:cs typeface="Verdana" charset="0"/>
              </a:rPr>
              <a:t>A Closer Look at the                   Analytical Writing Section</a:t>
            </a:r>
          </a:p>
        </p:txBody>
      </p:sp>
      <p:sp>
        <p:nvSpPr>
          <p:cNvPr id="5" name="Content Placeholder 2"/>
          <p:cNvSpPr>
            <a:spLocks noGrp="1"/>
          </p:cNvSpPr>
          <p:nvPr>
            <p:ph idx="1"/>
          </p:nvPr>
        </p:nvSpPr>
        <p:spPr>
          <a:xfrm>
            <a:off x="609600" y="1600200"/>
            <a:ext cx="7772400" cy="4191000"/>
          </a:xfrm>
        </p:spPr>
        <p:txBody>
          <a:bodyPr>
            <a:normAutofit/>
          </a:bodyPr>
          <a:lstStyle/>
          <a:p>
            <a:pPr>
              <a:lnSpc>
                <a:spcPct val="90000"/>
              </a:lnSpc>
              <a:spcBef>
                <a:spcPts val="525"/>
              </a:spcBef>
            </a:pPr>
            <a:r>
              <a:rPr lang="en-US" dirty="0">
                <a:latin typeface="Calibri" charset="0"/>
                <a:cs typeface="Verdana" charset="0"/>
              </a:rPr>
              <a:t>Assesses critical thinking and analytical writing skills</a:t>
            </a:r>
          </a:p>
          <a:p>
            <a:pPr>
              <a:lnSpc>
                <a:spcPct val="90000"/>
              </a:lnSpc>
              <a:spcBef>
                <a:spcPts val="525"/>
              </a:spcBef>
            </a:pPr>
            <a:r>
              <a:rPr lang="en-US" dirty="0">
                <a:latin typeface="Calibri" charset="0"/>
                <a:cs typeface="Verdana" charset="0"/>
              </a:rPr>
              <a:t>There are two writing tasks:</a:t>
            </a:r>
          </a:p>
          <a:p>
            <a:pPr marL="795338" lvl="1" indent="-338138">
              <a:lnSpc>
                <a:spcPct val="90000"/>
              </a:lnSpc>
              <a:spcBef>
                <a:spcPts val="525"/>
              </a:spcBef>
              <a:buClr>
                <a:srgbClr val="404040"/>
              </a:buClr>
              <a:buFont typeface="Calibri" charset="0"/>
              <a:buChar char="–"/>
            </a:pPr>
            <a:r>
              <a:rPr lang="en-US" b="1" dirty="0">
                <a:latin typeface="Calibri" charset="0"/>
                <a:ea typeface="Verdana" charset="0"/>
                <a:cs typeface="Verdana" charset="0"/>
              </a:rPr>
              <a:t>Analyze an Issue </a:t>
            </a:r>
            <a:r>
              <a:rPr lang="en-US" dirty="0">
                <a:latin typeface="Calibri" charset="0"/>
                <a:ea typeface="Verdana" charset="0"/>
                <a:cs typeface="Verdana" charset="0"/>
              </a:rPr>
              <a:t>— Requires the test taker to analyze an issue and develop an argument with reasons and/or examples to support their position</a:t>
            </a:r>
          </a:p>
          <a:p>
            <a:pPr marL="795338" lvl="1" indent="-338138">
              <a:lnSpc>
                <a:spcPct val="90000"/>
              </a:lnSpc>
              <a:spcBef>
                <a:spcPts val="525"/>
              </a:spcBef>
              <a:buClr>
                <a:srgbClr val="404040"/>
              </a:buClr>
              <a:buFont typeface="Calibri" charset="0"/>
              <a:buChar char="–"/>
            </a:pPr>
            <a:r>
              <a:rPr lang="en-US" b="1" dirty="0">
                <a:latin typeface="Calibri" charset="0"/>
                <a:ea typeface="Verdana" charset="0"/>
                <a:cs typeface="Verdana" charset="0"/>
              </a:rPr>
              <a:t>Analyze an Argument </a:t>
            </a:r>
            <a:r>
              <a:rPr lang="en-US" dirty="0">
                <a:latin typeface="Calibri" charset="0"/>
                <a:ea typeface="Verdana" charset="0"/>
                <a:cs typeface="Verdana" charset="0"/>
              </a:rPr>
              <a:t>— Requires the test taker to assess the logical soundness of a given argument according to the specific task directions.</a:t>
            </a:r>
          </a:p>
          <a:p>
            <a:pPr>
              <a:lnSpc>
                <a:spcPct val="90000"/>
              </a:lnSpc>
              <a:spcBef>
                <a:spcPts val="525"/>
              </a:spcBef>
              <a:buClr>
                <a:srgbClr val="262626"/>
              </a:buClr>
              <a:buFont typeface="Times" charset="0"/>
              <a:buChar char="•"/>
            </a:pPr>
            <a:r>
              <a:rPr lang="en-US" dirty="0">
                <a:latin typeface="Calibri" charset="0"/>
                <a:cs typeface="Verdana" charset="0"/>
              </a:rPr>
              <a:t>Essay responses are typed on computer</a:t>
            </a:r>
          </a:p>
          <a:p>
            <a:pPr marL="795338" lvl="1" indent="-338138">
              <a:lnSpc>
                <a:spcPct val="90000"/>
              </a:lnSpc>
              <a:spcBef>
                <a:spcPts val="525"/>
              </a:spcBef>
              <a:buClr>
                <a:srgbClr val="262626"/>
              </a:buClr>
              <a:buFont typeface="Calibri" charset="0"/>
              <a:buChar char="–"/>
            </a:pPr>
            <a:r>
              <a:rPr lang="en-US" dirty="0">
                <a:latin typeface="Calibri" charset="0"/>
                <a:ea typeface="Verdana" charset="0"/>
                <a:cs typeface="Verdana" charset="0"/>
              </a:rPr>
              <a:t>Basic functions include: insert text, delete text, cut and paste, and undo the previous action </a:t>
            </a:r>
          </a:p>
          <a:p>
            <a:pPr>
              <a:buFont typeface="Arial" charset="0"/>
              <a:buNone/>
            </a:pPr>
            <a:endParaRPr lang="en-US" dirty="0">
              <a:solidFill>
                <a:srgbClr val="6D235E"/>
              </a:solidFill>
              <a:latin typeface="Calibri" charset="0"/>
              <a:cs typeface="Verdana" charset="0"/>
            </a:endParaRPr>
          </a:p>
          <a:p>
            <a:endParaRPr lang="en-US" dirty="0">
              <a:solidFill>
                <a:srgbClr val="6D235E"/>
              </a:solidFill>
              <a:latin typeface="Calibri" charset="0"/>
              <a:cs typeface="Verdana" charset="0"/>
            </a:endParaRPr>
          </a:p>
        </p:txBody>
      </p:sp>
      <p:pic>
        <p:nvPicPr>
          <p:cNvPr id="28676" name="Picture 1"/>
          <p:cNvPicPr>
            <a:picLocks noChangeAspect="1" noChangeArrowheads="1"/>
          </p:cNvPicPr>
          <p:nvPr/>
        </p:nvPicPr>
        <p:blipFill>
          <a:blip r:embed="rId3">
            <a:extLst>
              <a:ext uri="{28A0092B-C50C-407E-A947-70E740481C1C}">
                <a14:useLocalDpi xmlns:a14="http://schemas.microsoft.com/office/drawing/2010/main" val="0"/>
              </a:ext>
            </a:extLst>
          </a:blip>
          <a:srcRect l="4388" t="6496" r="3473" b="2571"/>
          <a:stretch>
            <a:fillRect/>
          </a:stretch>
        </p:blipFill>
        <p:spPr bwMode="auto">
          <a:xfrm>
            <a:off x="6934200" y="381000"/>
            <a:ext cx="1600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1A817F0D-E29F-CF46-9276-D0A545CBF88D}" type="slidenum">
              <a:rPr lang="en-US" sz="1000">
                <a:solidFill>
                  <a:srgbClr val="7F7F7F"/>
                </a:solidFill>
                <a:latin typeface="Calibri" charset="0"/>
              </a:rPr>
              <a:pPr algn="r" eaLnBrk="1" hangingPunct="1"/>
              <a:t>15</a:t>
            </a:fld>
            <a:endParaRPr lang="en-US" sz="1000">
              <a:solidFill>
                <a:srgbClr val="7F7F7F"/>
              </a:solidFill>
              <a:latin typeface="Calibri" charset="0"/>
            </a:endParaRPr>
          </a:p>
        </p:txBody>
      </p:sp>
    </p:spTree>
    <p:extLst>
      <p:ext uri="{BB962C8B-B14F-4D97-AF65-F5344CB8AC3E}">
        <p14:creationId xmlns:p14="http://schemas.microsoft.com/office/powerpoint/2010/main" val="193798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Familiarization</a:t>
            </a:r>
          </a:p>
        </p:txBody>
      </p:sp>
      <p:sp>
        <p:nvSpPr>
          <p:cNvPr id="3" name="Content Placeholder 2"/>
          <p:cNvSpPr>
            <a:spLocks noGrp="1"/>
          </p:cNvSpPr>
          <p:nvPr>
            <p:ph idx="1"/>
          </p:nvPr>
        </p:nvSpPr>
        <p:spPr/>
        <p:txBody>
          <a:bodyPr/>
          <a:lstStyle/>
          <a:p>
            <a:r>
              <a:rPr lang="en-US" dirty="0"/>
              <a:t>On test day</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48486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400"/>
            <a:ext cx="5943600" cy="838200"/>
          </a:xfrm>
        </p:spPr>
        <p:txBody>
          <a:bodyPr/>
          <a:lstStyle/>
          <a:p>
            <a:r>
              <a:rPr lang="en-US">
                <a:latin typeface="Calibri" charset="0"/>
                <a:cs typeface="Verdana" charset="0"/>
              </a:rPr>
              <a:t>On Test Day</a:t>
            </a:r>
          </a:p>
        </p:txBody>
      </p:sp>
      <p:sp>
        <p:nvSpPr>
          <p:cNvPr id="6" name="Rectangle 5"/>
          <p:cNvSpPr/>
          <p:nvPr/>
        </p:nvSpPr>
        <p:spPr>
          <a:xfrm>
            <a:off x="609600" y="1447800"/>
            <a:ext cx="7772400" cy="2417763"/>
          </a:xfrm>
          <a:prstGeom prst="rect">
            <a:avLst/>
          </a:prstGeom>
        </p:spPr>
        <p:txBody>
          <a:bodyPr>
            <a:spAutoFit/>
          </a:bodyPr>
          <a:lstStyle/>
          <a:p>
            <a:pPr eaLnBrk="1" hangingPunct="1">
              <a:lnSpc>
                <a:spcPct val="90000"/>
              </a:lnSpc>
              <a:spcBef>
                <a:spcPts val="528"/>
              </a:spcBef>
              <a:defRPr/>
            </a:pPr>
            <a:r>
              <a:rPr lang="en-US" sz="2200" dirty="0">
                <a:solidFill>
                  <a:schemeClr val="tx1">
                    <a:lumMod val="75000"/>
                    <a:lumOff val="25000"/>
                  </a:schemeClr>
                </a:solidFill>
                <a:latin typeface="+mn-lt"/>
                <a:ea typeface="+mn-ea"/>
              </a:rPr>
              <a:t>Test takers should:</a:t>
            </a:r>
          </a:p>
          <a:p>
            <a:pPr marL="457200" indent="-457200" eaLnBrk="1" hangingPunct="1">
              <a:lnSpc>
                <a:spcPct val="90000"/>
              </a:lnSpc>
              <a:spcBef>
                <a:spcPts val="528"/>
              </a:spcBef>
              <a:buFont typeface="Arial" pitchFamily="34" charset="0"/>
              <a:buChar char="•"/>
              <a:defRPr/>
            </a:pPr>
            <a:r>
              <a:rPr lang="en-US" sz="2200" dirty="0">
                <a:solidFill>
                  <a:schemeClr val="tx1">
                    <a:lumMod val="75000"/>
                    <a:lumOff val="25000"/>
                  </a:schemeClr>
                </a:solidFill>
                <a:latin typeface="+mn-lt"/>
                <a:ea typeface="+mn-ea"/>
              </a:rPr>
              <a:t>Get to the test center early</a:t>
            </a:r>
          </a:p>
          <a:p>
            <a:pPr marL="457200" indent="-457200" eaLnBrk="1" hangingPunct="1">
              <a:lnSpc>
                <a:spcPct val="90000"/>
              </a:lnSpc>
              <a:spcBef>
                <a:spcPts val="528"/>
              </a:spcBef>
              <a:buFont typeface="Arial" pitchFamily="34" charset="0"/>
              <a:buChar char="•"/>
              <a:defRPr/>
            </a:pPr>
            <a:r>
              <a:rPr lang="en-US" sz="2200" dirty="0">
                <a:solidFill>
                  <a:schemeClr val="tx1">
                    <a:lumMod val="75000"/>
                    <a:lumOff val="25000"/>
                  </a:schemeClr>
                </a:solidFill>
                <a:latin typeface="+mn-lt"/>
                <a:ea typeface="+mn-ea"/>
              </a:rPr>
              <a:t>Be sure to bring their official ID documents that exactly match their registration or they may not be able to test</a:t>
            </a:r>
          </a:p>
          <a:p>
            <a:pPr marL="457200" indent="-457200" eaLnBrk="1" hangingPunct="1">
              <a:lnSpc>
                <a:spcPct val="90000"/>
              </a:lnSpc>
              <a:spcBef>
                <a:spcPts val="528"/>
              </a:spcBef>
              <a:buFont typeface="Arial" pitchFamily="34" charset="0"/>
              <a:buChar char="•"/>
              <a:defRPr/>
            </a:pPr>
            <a:r>
              <a:rPr lang="en-US" sz="2200" dirty="0">
                <a:solidFill>
                  <a:schemeClr val="tx1">
                    <a:lumMod val="75000"/>
                    <a:lumOff val="25000"/>
                  </a:schemeClr>
                </a:solidFill>
                <a:latin typeface="+mn-lt"/>
                <a:ea typeface="+mn-ea"/>
              </a:rPr>
              <a:t>Follow the policies and procedures explained at </a:t>
            </a:r>
            <a:r>
              <a:rPr lang="en-US" sz="2200" b="1" dirty="0">
                <a:solidFill>
                  <a:schemeClr val="tx1">
                    <a:lumMod val="75000"/>
                    <a:lumOff val="25000"/>
                  </a:schemeClr>
                </a:solidFill>
                <a:latin typeface="+mn-lt"/>
                <a:ea typeface="+mn-ea"/>
              </a:rPr>
              <a:t>ets.org/</a:t>
            </a:r>
            <a:r>
              <a:rPr lang="en-US" sz="2200" b="1" dirty="0" err="1">
                <a:solidFill>
                  <a:schemeClr val="tx1">
                    <a:lumMod val="75000"/>
                    <a:lumOff val="25000"/>
                  </a:schemeClr>
                </a:solidFill>
                <a:latin typeface="+mn-lt"/>
                <a:ea typeface="+mn-ea"/>
              </a:rPr>
              <a:t>gre</a:t>
            </a:r>
            <a:r>
              <a:rPr lang="en-US" sz="2200" dirty="0">
                <a:solidFill>
                  <a:schemeClr val="tx1">
                    <a:lumMod val="75000"/>
                    <a:lumOff val="25000"/>
                  </a:schemeClr>
                </a:solidFill>
                <a:latin typeface="+mn-lt"/>
                <a:ea typeface="+mn-ea"/>
              </a:rPr>
              <a:t> or in the </a:t>
            </a:r>
            <a:r>
              <a:rPr lang="en-US" sz="2200" i="1" dirty="0">
                <a:solidFill>
                  <a:schemeClr val="tx1">
                    <a:lumMod val="75000"/>
                    <a:lumOff val="25000"/>
                  </a:schemeClr>
                </a:solidFill>
                <a:latin typeface="+mn-lt"/>
                <a:ea typeface="+mn-ea"/>
              </a:rPr>
              <a:t>Bulletin</a:t>
            </a:r>
            <a:r>
              <a:rPr lang="en-US" sz="2200" dirty="0">
                <a:solidFill>
                  <a:schemeClr val="tx1">
                    <a:lumMod val="75000"/>
                    <a:lumOff val="25000"/>
                  </a:schemeClr>
                </a:solidFill>
                <a:latin typeface="+mn-lt"/>
                <a:ea typeface="+mn-ea"/>
              </a:rPr>
              <a:t> about what is allowed in the test center, test etiquette and more</a:t>
            </a:r>
          </a:p>
        </p:txBody>
      </p:sp>
      <p:sp>
        <p:nvSpPr>
          <p:cNvPr id="8" name="Slide Number Placeholder 5"/>
          <p:cNvSpPr>
            <a:spLocks noGrp="1"/>
          </p:cNvSpPr>
          <p:nvPr>
            <p:ph type="sldNum" sz="quarter" idx="4294967295"/>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2360609-7F79-9F44-A3CD-042F7D73DBEA}" type="slidenum">
              <a:rPr lang="en-US" sz="1000">
                <a:solidFill>
                  <a:srgbClr val="404040"/>
                </a:solidFill>
              </a:rPr>
              <a:pPr eaLnBrk="1" hangingPunct="1"/>
              <a:t>17</a:t>
            </a:fld>
            <a:endParaRPr lang="en-US">
              <a:solidFill>
                <a:srgbClr val="40404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888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5943600" cy="838200"/>
          </a:xfrm>
        </p:spPr>
        <p:txBody>
          <a:bodyPr/>
          <a:lstStyle/>
          <a:p>
            <a:r>
              <a:rPr lang="en-US">
                <a:latin typeface="Calibri" charset="0"/>
                <a:cs typeface="Verdana" charset="0"/>
              </a:rPr>
              <a:t>Using Breaks Wisely</a:t>
            </a:r>
          </a:p>
        </p:txBody>
      </p:sp>
      <p:sp>
        <p:nvSpPr>
          <p:cNvPr id="5" name="Content Placeholder 2"/>
          <p:cNvSpPr>
            <a:spLocks noGrp="1"/>
          </p:cNvSpPr>
          <p:nvPr>
            <p:ph idx="1"/>
          </p:nvPr>
        </p:nvSpPr>
        <p:spPr>
          <a:xfrm>
            <a:off x="533400" y="1371600"/>
            <a:ext cx="6858000" cy="3124200"/>
          </a:xfrm>
        </p:spPr>
        <p:txBody>
          <a:bodyPr>
            <a:normAutofit/>
          </a:bodyPr>
          <a:lstStyle/>
          <a:p>
            <a:pPr>
              <a:lnSpc>
                <a:spcPct val="90000"/>
              </a:lnSpc>
              <a:buFont typeface="Arial" charset="0"/>
              <a:buNone/>
              <a:defRPr/>
            </a:pPr>
            <a:r>
              <a:rPr lang="en-US" b="1" dirty="0">
                <a:solidFill>
                  <a:schemeClr val="tx1">
                    <a:lumMod val="75000"/>
                    <a:lumOff val="25000"/>
                  </a:schemeClr>
                </a:solidFill>
                <a:ea typeface="Verdana" pitchFamily="34" charset="0"/>
              </a:rPr>
              <a:t>Breaks:</a:t>
            </a:r>
          </a:p>
          <a:p>
            <a:pPr>
              <a:lnSpc>
                <a:spcPct val="90000"/>
              </a:lnSpc>
              <a:defRPr/>
            </a:pPr>
            <a:r>
              <a:rPr lang="en-US" sz="2000" dirty="0">
                <a:solidFill>
                  <a:schemeClr val="tx1">
                    <a:lumMod val="75000"/>
                    <a:lumOff val="25000"/>
                  </a:schemeClr>
                </a:solidFill>
                <a:ea typeface="Verdana" pitchFamily="34" charset="0"/>
              </a:rPr>
              <a:t>There is a 10-minute break after the third section</a:t>
            </a:r>
          </a:p>
          <a:p>
            <a:pPr>
              <a:lnSpc>
                <a:spcPct val="90000"/>
              </a:lnSpc>
              <a:defRPr/>
            </a:pPr>
            <a:r>
              <a:rPr lang="en-US" sz="2000" dirty="0">
                <a:solidFill>
                  <a:schemeClr val="tx1">
                    <a:lumMod val="75000"/>
                    <a:lumOff val="25000"/>
                  </a:schemeClr>
                </a:solidFill>
                <a:ea typeface="Verdana" pitchFamily="34" charset="0"/>
              </a:rPr>
              <a:t>There is a one-minute break between the other sections</a:t>
            </a:r>
          </a:p>
          <a:p>
            <a:pPr>
              <a:lnSpc>
                <a:spcPct val="90000"/>
              </a:lnSpc>
              <a:defRPr/>
            </a:pPr>
            <a:endParaRPr lang="en-US" sz="1800" dirty="0">
              <a:solidFill>
                <a:schemeClr val="tx1">
                  <a:lumMod val="75000"/>
                  <a:lumOff val="25000"/>
                </a:schemeClr>
              </a:solidFill>
              <a:ea typeface="Verdana" pitchFamily="34" charset="0"/>
            </a:endParaRPr>
          </a:p>
          <a:p>
            <a:pPr>
              <a:lnSpc>
                <a:spcPct val="90000"/>
              </a:lnSpc>
              <a:buFont typeface="Arial" charset="0"/>
              <a:buNone/>
              <a:defRPr/>
            </a:pPr>
            <a:r>
              <a:rPr lang="en-US" b="1" dirty="0">
                <a:solidFill>
                  <a:schemeClr val="tx1">
                    <a:lumMod val="75000"/>
                    <a:lumOff val="25000"/>
                  </a:schemeClr>
                </a:solidFill>
                <a:ea typeface="Verdana" pitchFamily="34" charset="0"/>
              </a:rPr>
              <a:t>Good to Know:</a:t>
            </a:r>
          </a:p>
          <a:p>
            <a:pPr>
              <a:lnSpc>
                <a:spcPct val="90000"/>
              </a:lnSpc>
              <a:defRPr/>
            </a:pPr>
            <a:r>
              <a:rPr lang="en-US" sz="2000" dirty="0">
                <a:solidFill>
                  <a:schemeClr val="tx1">
                    <a:lumMod val="75000"/>
                    <a:lumOff val="25000"/>
                  </a:schemeClr>
                </a:solidFill>
                <a:ea typeface="Verdana" pitchFamily="34" charset="0"/>
              </a:rPr>
              <a:t>If a test taker takes an unscheduled break the clock will not stop, so the best strategy is to proceed with the test without interruption once it begins</a:t>
            </a:r>
          </a:p>
          <a:p>
            <a:pPr>
              <a:buFont typeface="Arial" charset="0"/>
              <a:buNone/>
              <a:defRPr/>
            </a:pPr>
            <a:endParaRPr lang="en-US" b="1" dirty="0">
              <a:solidFill>
                <a:srgbClr val="6D235E"/>
              </a:solidFill>
              <a:ea typeface="Verdana" pitchFamily="34" charset="0"/>
            </a:endParaRPr>
          </a:p>
        </p:txBody>
      </p:sp>
      <p:pic>
        <p:nvPicPr>
          <p:cNvPr id="51204" name="Picture 2" descr="C:\Users\slawler-sudell\AppData\Local\Microsoft\Windows\Temporary Internet Files\Content.IE5\UDY5O0RK\MC9003840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1639888"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rrowheads="1"/>
          </p:cNvSpPr>
          <p:nvPr/>
        </p:nvSpPr>
        <p:spPr bwMode="auto">
          <a:xfrm>
            <a:off x="914400" y="4648200"/>
            <a:ext cx="7315200" cy="914400"/>
          </a:xfrm>
          <a:prstGeom prst="rect">
            <a:avLst/>
          </a:prstGeom>
          <a:solidFill>
            <a:srgbClr val="FFC000"/>
          </a:solidFill>
          <a:ln w="25400">
            <a:solidFill>
              <a:srgbClr val="404040"/>
            </a:solidFill>
            <a:miter lim="800000"/>
            <a:headEnd/>
            <a:tailEnd/>
          </a:ln>
          <a:effectLst>
            <a:outerShdw blurRad="50800" dist="38100" dir="2700000" algn="tl" rotWithShape="0">
              <a:srgbClr val="000000">
                <a:alpha val="39999"/>
              </a:srgbClr>
            </a:outerShdw>
          </a:effectLst>
        </p:spPr>
        <p:txBody>
          <a:bodyPr anchor="ctr"/>
          <a:lstStyle/>
          <a:p>
            <a:pPr marL="3175" lvl="2" algn="ctr" eaLnBrk="1" fontAlgn="auto" hangingPunct="1">
              <a:spcBef>
                <a:spcPts val="0"/>
              </a:spcBef>
              <a:spcAft>
                <a:spcPts val="0"/>
              </a:spcAft>
              <a:defRPr/>
            </a:pPr>
            <a:r>
              <a:rPr lang="en-US" sz="2200" b="1" dirty="0">
                <a:solidFill>
                  <a:schemeClr val="tx1">
                    <a:lumMod val="75000"/>
                    <a:lumOff val="25000"/>
                  </a:schemeClr>
                </a:solidFill>
                <a:latin typeface="+mn-lt"/>
                <a:ea typeface="+mn-ea"/>
                <a:cs typeface="+mn-cs"/>
              </a:rPr>
              <a:t>Test takers might want to replenish their supply of </a:t>
            </a:r>
          </a:p>
          <a:p>
            <a:pPr marL="3175" lvl="2" algn="ctr" eaLnBrk="1" fontAlgn="auto" hangingPunct="1">
              <a:spcBef>
                <a:spcPts val="0"/>
              </a:spcBef>
              <a:spcAft>
                <a:spcPts val="0"/>
              </a:spcAft>
              <a:defRPr/>
            </a:pPr>
            <a:r>
              <a:rPr lang="en-US" sz="2200" b="1" dirty="0">
                <a:solidFill>
                  <a:schemeClr val="tx1">
                    <a:lumMod val="75000"/>
                    <a:lumOff val="25000"/>
                  </a:schemeClr>
                </a:solidFill>
                <a:latin typeface="+mn-lt"/>
                <a:ea typeface="+mn-ea"/>
                <a:cs typeface="+mn-cs"/>
              </a:rPr>
              <a:t>scratch paper  during a scheduled break  </a:t>
            </a:r>
          </a:p>
        </p:txBody>
      </p:sp>
      <p:sp>
        <p:nvSpPr>
          <p:cNvPr id="7" name="Slide Number Placeholder 5"/>
          <p:cNvSpPr>
            <a:spLocks noGrp="1"/>
          </p:cNvSpPr>
          <p:nvPr>
            <p:ph type="sldNum" sz="quarter" idx="4294967295"/>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9D571D7-8429-D343-BAFD-B46FB2694D19}" type="slidenum">
              <a:rPr lang="en-US" sz="1000">
                <a:solidFill>
                  <a:srgbClr val="404040"/>
                </a:solidFill>
              </a:rPr>
              <a:pPr eaLnBrk="1" hangingPunct="1"/>
              <a:t>18</a:t>
            </a:fld>
            <a:endParaRPr lang="en-US">
              <a:solidFill>
                <a:srgbClr val="404040"/>
              </a:solidFill>
            </a:endParaRPr>
          </a:p>
        </p:txBody>
      </p:sp>
    </p:spTree>
    <p:extLst>
      <p:ext uri="{BB962C8B-B14F-4D97-AF65-F5344CB8AC3E}">
        <p14:creationId xmlns:p14="http://schemas.microsoft.com/office/powerpoint/2010/main" val="82613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5943600" cy="838200"/>
          </a:xfrm>
        </p:spPr>
        <p:txBody>
          <a:bodyPr/>
          <a:lstStyle/>
          <a:p>
            <a:r>
              <a:rPr lang="en-US">
                <a:latin typeface="Calibri" charset="0"/>
                <a:cs typeface="Verdana" charset="0"/>
              </a:rPr>
              <a:t>General Tips and Strategies</a:t>
            </a:r>
          </a:p>
        </p:txBody>
      </p:sp>
      <p:sp>
        <p:nvSpPr>
          <p:cNvPr id="106499" name="Rectangle 3"/>
          <p:cNvSpPr>
            <a:spLocks noGrp="1" noChangeArrowheads="1"/>
          </p:cNvSpPr>
          <p:nvPr>
            <p:ph type="body" idx="1"/>
          </p:nvPr>
        </p:nvSpPr>
        <p:spPr>
          <a:xfrm>
            <a:off x="533400" y="1524000"/>
            <a:ext cx="8032750" cy="4724400"/>
          </a:xfrm>
        </p:spPr>
        <p:txBody>
          <a:bodyPr>
            <a:normAutofit/>
          </a:bodyPr>
          <a:lstStyle/>
          <a:p>
            <a:pPr>
              <a:spcBef>
                <a:spcPts val="600"/>
              </a:spcBef>
              <a:defRPr/>
            </a:pPr>
            <a:r>
              <a:rPr lang="en-US" dirty="0">
                <a:ea typeface="Verdana" pitchFamily="34" charset="0"/>
              </a:rPr>
              <a:t>Test takers should</a:t>
            </a:r>
          </a:p>
          <a:p>
            <a:pPr lvl="1" fontAlgn="auto">
              <a:spcAft>
                <a:spcPts val="0"/>
              </a:spcAft>
              <a:defRPr/>
            </a:pPr>
            <a:r>
              <a:rPr lang="en-US" dirty="0">
                <a:solidFill>
                  <a:schemeClr val="tx1">
                    <a:lumMod val="75000"/>
                    <a:lumOff val="25000"/>
                  </a:schemeClr>
                </a:solidFill>
              </a:rPr>
              <a:t>Become familiar with question formats and directions                           beforehand.</a:t>
            </a:r>
          </a:p>
          <a:p>
            <a:pPr lvl="1" fontAlgn="auto">
              <a:spcAft>
                <a:spcPts val="0"/>
              </a:spcAft>
              <a:defRPr/>
            </a:pPr>
            <a:r>
              <a:rPr lang="en-US" dirty="0">
                <a:solidFill>
                  <a:schemeClr val="tx1">
                    <a:lumMod val="75000"/>
                    <a:lumOff val="25000"/>
                  </a:schemeClr>
                </a:solidFill>
              </a:rPr>
              <a:t>Be aware of time.</a:t>
            </a:r>
          </a:p>
          <a:p>
            <a:pPr lvl="1" fontAlgn="auto">
              <a:spcAft>
                <a:spcPts val="0"/>
              </a:spcAft>
              <a:defRPr/>
            </a:pPr>
            <a:r>
              <a:rPr lang="en-US" dirty="0">
                <a:solidFill>
                  <a:schemeClr val="tx1">
                    <a:lumMod val="75000"/>
                    <a:lumOff val="25000"/>
                  </a:schemeClr>
                </a:solidFill>
              </a:rPr>
              <a:t>Answer every question, even if they have to make a best guess. </a:t>
            </a:r>
          </a:p>
          <a:p>
            <a:pPr lvl="1" fontAlgn="auto">
              <a:spcAft>
                <a:spcPts val="0"/>
              </a:spcAft>
              <a:defRPr/>
            </a:pPr>
            <a:r>
              <a:rPr lang="en-US" dirty="0">
                <a:solidFill>
                  <a:schemeClr val="tx1">
                    <a:lumMod val="75000"/>
                    <a:lumOff val="25000"/>
                  </a:schemeClr>
                </a:solidFill>
              </a:rPr>
              <a:t>Check the review screen before finishing a section to ensure they have answered all questions.</a:t>
            </a:r>
          </a:p>
          <a:p>
            <a:pPr>
              <a:spcBef>
                <a:spcPts val="600"/>
              </a:spcBef>
              <a:defRPr/>
            </a:pPr>
            <a:endParaRPr lang="en-US" sz="2000" dirty="0">
              <a:ea typeface="Verdana" pitchFamily="34"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A5FF550A-D202-6A4A-B01B-DF77CBB3BB14}" type="slidenum">
              <a:rPr lang="en-US" sz="1000">
                <a:solidFill>
                  <a:srgbClr val="7F7F7F"/>
                </a:solidFill>
                <a:latin typeface="Calibri" charset="0"/>
              </a:rPr>
              <a:pPr algn="r" eaLnBrk="1" hangingPunct="1"/>
              <a:t>19</a:t>
            </a:fld>
            <a:endParaRPr lang="en-US" sz="1400">
              <a:solidFill>
                <a:srgbClr val="7F7F7F"/>
              </a:solidFill>
              <a:latin typeface="Calibri" charset="0"/>
            </a:endParaRPr>
          </a:p>
        </p:txBody>
      </p:sp>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457200" y="4042774"/>
            <a:ext cx="7924800" cy="220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528"/>
              </a:spcBef>
              <a:defRPr/>
            </a:pPr>
            <a:r>
              <a:rPr lang="en-US">
                <a:solidFill>
                  <a:schemeClr val="tx1">
                    <a:lumMod val="75000"/>
                    <a:lumOff val="25000"/>
                  </a:schemeClr>
                </a:solidFill>
                <a:ea typeface="Verdana" pitchFamily="34" charset="0"/>
              </a:rPr>
              <a:t>Test takers should not:</a:t>
            </a:r>
          </a:p>
          <a:p>
            <a:pPr lvl="1">
              <a:lnSpc>
                <a:spcPct val="90000"/>
              </a:lnSpc>
              <a:spcBef>
                <a:spcPts val="528"/>
              </a:spcBef>
              <a:defRPr/>
            </a:pPr>
            <a:r>
              <a:rPr lang="en-US">
                <a:solidFill>
                  <a:schemeClr val="tx1">
                    <a:lumMod val="75000"/>
                    <a:lumOff val="25000"/>
                  </a:schemeClr>
                </a:solidFill>
              </a:rPr>
              <a:t>Waste time on questions they find extremely difficult, since no question carries greater weight than any other.</a:t>
            </a:r>
          </a:p>
          <a:p>
            <a:pPr lvl="1">
              <a:lnSpc>
                <a:spcPct val="90000"/>
              </a:lnSpc>
              <a:spcBef>
                <a:spcPts val="528"/>
              </a:spcBef>
              <a:defRPr/>
            </a:pPr>
            <a:r>
              <a:rPr lang="en-US">
                <a:solidFill>
                  <a:schemeClr val="tx1">
                    <a:lumMod val="75000"/>
                    <a:lumOff val="25000"/>
                  </a:schemeClr>
                </a:solidFill>
              </a:rPr>
              <a:t>Spend too much time on the review screen, as this will take away from the time they have to spend on the test questions.</a:t>
            </a:r>
          </a:p>
          <a:p>
            <a:pPr>
              <a:lnSpc>
                <a:spcPct val="90000"/>
              </a:lnSpc>
              <a:spcBef>
                <a:spcPts val="528"/>
              </a:spcBef>
              <a:defRPr/>
            </a:pPr>
            <a:endParaRPr lang="en-US" sz="2000" dirty="0">
              <a:ea typeface="Verdana" pitchFamily="34" charset="0"/>
            </a:endParaRPr>
          </a:p>
        </p:txBody>
      </p:sp>
    </p:spTree>
    <p:extLst>
      <p:ext uri="{BB962C8B-B14F-4D97-AF65-F5344CB8AC3E}">
        <p14:creationId xmlns:p14="http://schemas.microsoft.com/office/powerpoint/2010/main" val="299849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 scores and your grad school application: Do they matter?</a:t>
            </a:r>
          </a:p>
        </p:txBody>
      </p:sp>
      <p:sp>
        <p:nvSpPr>
          <p:cNvPr id="3" name="Content Placeholder 2"/>
          <p:cNvSpPr>
            <a:spLocks noGrp="1"/>
          </p:cNvSpPr>
          <p:nvPr>
            <p:ph idx="1"/>
          </p:nvPr>
        </p:nvSpPr>
        <p:spPr/>
        <p:txBody>
          <a:bodyPr/>
          <a:lstStyle/>
          <a:p>
            <a:r>
              <a:rPr lang="en-US" dirty="0"/>
              <a:t>Graduate School</a:t>
            </a:r>
          </a:p>
          <a:p>
            <a:pPr lvl="1"/>
            <a:r>
              <a:rPr lang="en-US" dirty="0"/>
              <a:t>Not required for most biomed programs</a:t>
            </a:r>
          </a:p>
          <a:p>
            <a:pPr lvl="2"/>
            <a:r>
              <a:rPr lang="en-US" dirty="0">
                <a:hlinkClick r:id="rId2"/>
              </a:rPr>
              <a:t>https://docs.google.com/spreadsheets/d/1MYcxZMhf97H5Uxr2Y7XndHn6eEC5oO8XWQi2PU5jLxQ/edit#gid=0</a:t>
            </a:r>
            <a:endParaRPr lang="en-US" dirty="0"/>
          </a:p>
          <a:p>
            <a:pPr lvl="1"/>
            <a:r>
              <a:rPr lang="en-US" dirty="0"/>
              <a:t>GRE</a:t>
            </a:r>
          </a:p>
          <a:p>
            <a:pPr lvl="2"/>
            <a:r>
              <a:rPr lang="en-US" dirty="0"/>
              <a:t>Range (50-100%)</a:t>
            </a:r>
          </a:p>
          <a:p>
            <a:pPr lvl="1"/>
            <a:r>
              <a:rPr lang="en-US" dirty="0"/>
              <a:t>GPA</a:t>
            </a:r>
          </a:p>
          <a:p>
            <a:pPr lvl="1"/>
            <a:r>
              <a:rPr lang="en-US" dirty="0"/>
              <a:t>Research experience</a:t>
            </a:r>
          </a:p>
          <a:p>
            <a:r>
              <a:rPr lang="en-US" dirty="0"/>
              <a:t>When GRE scores really matter</a:t>
            </a:r>
          </a:p>
          <a:p>
            <a:pPr lvl="1"/>
            <a:r>
              <a:rPr lang="en-US" dirty="0"/>
              <a:t>Competing for fellowships</a:t>
            </a:r>
          </a:p>
          <a:p>
            <a:pPr lvl="1"/>
            <a:r>
              <a:rPr lang="en-US" dirty="0"/>
              <a:t>When your other credentials aren’t great</a:t>
            </a:r>
          </a:p>
          <a:p>
            <a:pPr lvl="1"/>
            <a:r>
              <a:rPr lang="en-US" dirty="0"/>
              <a:t>When they are low (&lt;50%)</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13256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5943600" cy="838200"/>
          </a:xfrm>
        </p:spPr>
        <p:txBody>
          <a:bodyPr/>
          <a:lstStyle/>
          <a:p>
            <a:r>
              <a:rPr lang="en-US">
                <a:latin typeface="Calibri" charset="0"/>
                <a:cs typeface="Verdana" charset="0"/>
              </a:rPr>
              <a:t>General Tips and Strategies </a:t>
            </a:r>
            <a:r>
              <a:rPr lang="en-US" sz="1800">
                <a:latin typeface="Calibri" charset="0"/>
                <a:cs typeface="Verdana" charset="0"/>
              </a:rPr>
              <a:t>(continued)</a:t>
            </a:r>
          </a:p>
        </p:txBody>
      </p:sp>
      <p:sp>
        <p:nvSpPr>
          <p:cNvPr id="57347" name="Rectangle 3"/>
          <p:cNvSpPr>
            <a:spLocks noGrp="1" noChangeArrowheads="1"/>
          </p:cNvSpPr>
          <p:nvPr>
            <p:ph type="body" idx="1"/>
          </p:nvPr>
        </p:nvSpPr>
        <p:spPr>
          <a:xfrm>
            <a:off x="533400" y="1524000"/>
            <a:ext cx="8153400" cy="4800600"/>
          </a:xfrm>
        </p:spPr>
        <p:txBody>
          <a:bodyPr/>
          <a:lstStyle/>
          <a:p>
            <a:r>
              <a:rPr lang="en-US">
                <a:latin typeface="Calibri" charset="0"/>
                <a:cs typeface="Verdana" charset="0"/>
              </a:rPr>
              <a:t>Test takers may find the following strategy                      advantageous:</a:t>
            </a:r>
          </a:p>
          <a:p>
            <a:pPr lvl="1"/>
            <a:r>
              <a:rPr lang="en-US">
                <a:latin typeface="Calibri" charset="0"/>
                <a:ea typeface="Verdana" charset="0"/>
                <a:cs typeface="Verdana" charset="0"/>
              </a:rPr>
              <a:t>Go through a section the first time quite rapidly, stopping only to                  answer those questions the test taker can answer with certainty,                             and marking those that require more thought</a:t>
            </a:r>
          </a:p>
          <a:p>
            <a:pPr lvl="1"/>
            <a:r>
              <a:rPr lang="en-US">
                <a:latin typeface="Calibri" charset="0"/>
                <a:ea typeface="Verdana" charset="0"/>
                <a:cs typeface="Verdana" charset="0"/>
              </a:rPr>
              <a:t>Next, go back and spend time answering the questions marked for           further review  </a:t>
            </a:r>
          </a:p>
          <a:p>
            <a:pPr lvl="1"/>
            <a:r>
              <a:rPr lang="en-US">
                <a:latin typeface="Calibri" charset="0"/>
                <a:ea typeface="Verdana" charset="0"/>
                <a:cs typeface="Verdana" charset="0"/>
              </a:rPr>
              <a:t>Finally, if there is time, go back and answer the questions that seemed to be the most difficult</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D28C28E-3DF6-3740-B746-CE80B1B2EFD6}" type="slidenum">
              <a:rPr lang="en-US" sz="1000">
                <a:solidFill>
                  <a:srgbClr val="7F7F7F"/>
                </a:solidFill>
                <a:latin typeface="Calibri" charset="0"/>
              </a:rPr>
              <a:pPr algn="r" eaLnBrk="1" hangingPunct="1"/>
              <a:t>20</a:t>
            </a:fld>
            <a:endParaRPr lang="en-US" sz="1400">
              <a:solidFill>
                <a:srgbClr val="7F7F7F"/>
              </a:solidFill>
              <a:latin typeface="Calibri" charset="0"/>
            </a:endParaRPr>
          </a:p>
        </p:txBody>
      </p:sp>
      <p:pic>
        <p:nvPicPr>
          <p:cNvPr id="57349"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47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5943600" cy="838200"/>
          </a:xfrm>
        </p:spPr>
        <p:txBody>
          <a:bodyPr/>
          <a:lstStyle/>
          <a:p>
            <a:r>
              <a:rPr lang="en-US">
                <a:latin typeface="Calibri" charset="0"/>
                <a:cs typeface="Verdana" charset="0"/>
              </a:rPr>
              <a:t>What Test Takers Need to Bring to the          Test Center</a:t>
            </a:r>
          </a:p>
        </p:txBody>
      </p:sp>
      <p:sp>
        <p:nvSpPr>
          <p:cNvPr id="3" name="Content Placeholder 2"/>
          <p:cNvSpPr>
            <a:spLocks noGrp="1"/>
          </p:cNvSpPr>
          <p:nvPr>
            <p:ph idx="1"/>
          </p:nvPr>
        </p:nvSpPr>
        <p:spPr/>
        <p:txBody>
          <a:bodyPr>
            <a:normAutofit/>
          </a:bodyPr>
          <a:lstStyle/>
          <a:p>
            <a:pPr>
              <a:lnSpc>
                <a:spcPct val="90000"/>
              </a:lnSpc>
            </a:pPr>
            <a:r>
              <a:rPr lang="en-US">
                <a:latin typeface="Calibri" charset="0"/>
                <a:cs typeface="Verdana" charset="0"/>
              </a:rPr>
              <a:t>Test takers must have acceptable and valid ID with their name, signature and photograph to be admitted to a test center</a:t>
            </a:r>
          </a:p>
          <a:p>
            <a:pPr lvl="1">
              <a:lnSpc>
                <a:spcPct val="90000"/>
              </a:lnSpc>
            </a:pPr>
            <a:r>
              <a:rPr lang="en-US">
                <a:latin typeface="Calibri" charset="0"/>
                <a:ea typeface="Verdana" charset="0"/>
                <a:cs typeface="Verdana" charset="0"/>
              </a:rPr>
              <a:t>ID requirements are strictly enforced </a:t>
            </a:r>
          </a:p>
          <a:p>
            <a:pPr>
              <a:lnSpc>
                <a:spcPct val="90000"/>
              </a:lnSpc>
            </a:pPr>
            <a:r>
              <a:rPr lang="en-US">
                <a:latin typeface="Calibri" charset="0"/>
                <a:cs typeface="Verdana" charset="0"/>
              </a:rPr>
              <a:t>Test takers should have the names of schools where they would like to send their scores </a:t>
            </a:r>
          </a:p>
          <a:p>
            <a:pPr>
              <a:lnSpc>
                <a:spcPct val="90000"/>
              </a:lnSpc>
            </a:pPr>
            <a:r>
              <a:rPr lang="en-US">
                <a:latin typeface="Calibri" charset="0"/>
                <a:cs typeface="Verdana" charset="0"/>
              </a:rPr>
              <a:t>The following items are not allowed in the testing room:  </a:t>
            </a:r>
          </a:p>
          <a:p>
            <a:pPr lvl="1">
              <a:lnSpc>
                <a:spcPct val="90000"/>
              </a:lnSpc>
            </a:pPr>
            <a:r>
              <a:rPr lang="en-US">
                <a:latin typeface="Calibri" charset="0"/>
                <a:ea typeface="Verdana" charset="0"/>
                <a:cs typeface="Verdana" charset="0"/>
              </a:rPr>
              <a:t>Food, drinks and tobacco</a:t>
            </a:r>
          </a:p>
          <a:p>
            <a:pPr lvl="1">
              <a:lnSpc>
                <a:spcPct val="90000"/>
              </a:lnSpc>
            </a:pPr>
            <a:r>
              <a:rPr lang="en-US">
                <a:latin typeface="Calibri" charset="0"/>
                <a:ea typeface="Verdana" charset="0"/>
                <a:cs typeface="Verdana" charset="0"/>
              </a:rPr>
              <a:t>Personal items other than identification documents </a:t>
            </a:r>
          </a:p>
          <a:p>
            <a:pPr lvl="1">
              <a:lnSpc>
                <a:spcPct val="90000"/>
              </a:lnSpc>
            </a:pPr>
            <a:r>
              <a:rPr lang="en-US">
                <a:latin typeface="Calibri" charset="0"/>
                <a:ea typeface="Verdana" charset="0"/>
                <a:cs typeface="Verdana" charset="0"/>
              </a:rPr>
              <a:t>Cell phones, smartphones (e.g., Android</a:t>
            </a:r>
            <a:r>
              <a:rPr lang="en-US" sz="1800" baseline="30000">
                <a:latin typeface="Calibri" charset="0"/>
                <a:ea typeface="Verdana" charset="0"/>
                <a:cs typeface="Verdana" charset="0"/>
              </a:rPr>
              <a:t>TM</a:t>
            </a:r>
            <a:r>
              <a:rPr lang="en-US">
                <a:latin typeface="Calibri" charset="0"/>
                <a:ea typeface="Verdana" charset="0"/>
                <a:cs typeface="Verdana" charset="0"/>
              </a:rPr>
              <a:t>, BlackBerry®, iPhone devices), PDAs, digital watches, smartwatches, and other electronic, recording, listening, scanning or photographic devices  </a:t>
            </a:r>
          </a:p>
          <a:p>
            <a:pPr lvl="2">
              <a:lnSpc>
                <a:spcPct val="90000"/>
              </a:lnSpc>
              <a:buFont typeface="Wingdings" charset="0"/>
              <a:buChar char="§"/>
            </a:pPr>
            <a:r>
              <a:rPr lang="en-US">
                <a:latin typeface="Calibri" charset="0"/>
                <a:ea typeface="Verdana" charset="0"/>
                <a:cs typeface="Verdana" charset="0"/>
              </a:rPr>
              <a:t>Test takers may not access their phone during the test or during breaks to check messages or to check the time.</a:t>
            </a:r>
          </a:p>
          <a:p>
            <a:pPr>
              <a:lnSpc>
                <a:spcPct val="90000"/>
              </a:lnSpc>
            </a:pPr>
            <a:endParaRPr lang="en-US">
              <a:latin typeface="Calibri" charset="0"/>
              <a:cs typeface="Verdana" charset="0"/>
            </a:endParaRPr>
          </a:p>
          <a:p>
            <a:pPr>
              <a:lnSpc>
                <a:spcPct val="90000"/>
              </a:lnSpc>
              <a:buFont typeface="Arial" charset="0"/>
              <a:buNone/>
            </a:pPr>
            <a:endParaRPr lang="en-US">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8A7806B-E507-5E4E-B768-3F3B93F9A88B}" type="slidenum">
              <a:rPr lang="en-US" sz="1000">
                <a:solidFill>
                  <a:srgbClr val="7F7F7F"/>
                </a:solidFill>
                <a:latin typeface="Calibri" charset="0"/>
              </a:rPr>
              <a:pPr algn="r" eaLnBrk="1" hangingPunct="1"/>
              <a:t>21</a:t>
            </a:fld>
            <a:endParaRPr lang="en-US" sz="1000">
              <a:solidFill>
                <a:srgbClr val="7F7F7F"/>
              </a:solidFill>
              <a:latin typeface="Calibri" charset="0"/>
            </a:endParaRPr>
          </a:p>
        </p:txBody>
      </p:sp>
    </p:spTree>
    <p:extLst>
      <p:ext uri="{BB962C8B-B14F-4D97-AF65-F5344CB8AC3E}">
        <p14:creationId xmlns:p14="http://schemas.microsoft.com/office/powerpoint/2010/main" val="404414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5943600" cy="838200"/>
          </a:xfrm>
        </p:spPr>
        <p:txBody>
          <a:bodyPr/>
          <a:lstStyle/>
          <a:p>
            <a:r>
              <a:rPr lang="en-US">
                <a:latin typeface="Calibri" charset="0"/>
                <a:cs typeface="Verdana" charset="0"/>
              </a:rPr>
              <a:t>Before the Start of the Test</a:t>
            </a:r>
          </a:p>
        </p:txBody>
      </p:sp>
      <p:sp>
        <p:nvSpPr>
          <p:cNvPr id="19459" name="Rectangle 3"/>
          <p:cNvSpPr>
            <a:spLocks noGrp="1" noChangeArrowheads="1"/>
          </p:cNvSpPr>
          <p:nvPr>
            <p:ph type="body" idx="1"/>
          </p:nvPr>
        </p:nvSpPr>
        <p:spPr>
          <a:xfrm>
            <a:off x="533400" y="1524000"/>
            <a:ext cx="8077200" cy="4343400"/>
          </a:xfrm>
        </p:spPr>
        <p:txBody>
          <a:bodyPr/>
          <a:lstStyle/>
          <a:p>
            <a:r>
              <a:rPr lang="en-US">
                <a:latin typeface="Calibri" charset="0"/>
                <a:cs typeface="Verdana" charset="0"/>
              </a:rPr>
              <a:t>Photograph taken</a:t>
            </a:r>
          </a:p>
          <a:p>
            <a:r>
              <a:rPr lang="en-US">
                <a:latin typeface="Calibri" charset="0"/>
                <a:cs typeface="Verdana" charset="0"/>
              </a:rPr>
              <a:t>Handwriting sample collected</a:t>
            </a:r>
          </a:p>
          <a:p>
            <a:r>
              <a:rPr lang="en-US">
                <a:latin typeface="Calibri" charset="0"/>
                <a:cs typeface="Verdana" charset="0"/>
              </a:rPr>
              <a:t>Test takers receive a supply of scratch paper </a:t>
            </a:r>
          </a:p>
          <a:p>
            <a:pPr lvl="1"/>
            <a:r>
              <a:rPr lang="en-US">
                <a:latin typeface="Calibri" charset="0"/>
                <a:ea typeface="Verdana" charset="0"/>
                <a:cs typeface="Verdana" charset="0"/>
              </a:rPr>
              <a:t>Test takers are able to replenish their supply of scratch paper, as necessary, throughout the entire test administration</a:t>
            </a:r>
          </a:p>
          <a:p>
            <a:pPr lvl="1"/>
            <a:r>
              <a:rPr lang="en-US">
                <a:latin typeface="Calibri" charset="0"/>
                <a:ea typeface="Verdana" charset="0"/>
                <a:cs typeface="Verdana" charset="0"/>
              </a:rPr>
              <a:t>Scratch paper may not be taken from the test center</a:t>
            </a:r>
          </a:p>
          <a:p>
            <a:r>
              <a:rPr lang="en-US">
                <a:latin typeface="Calibri" charset="0"/>
                <a:cs typeface="Verdana" charset="0"/>
              </a:rPr>
              <a:t>Testing room has proctors and electronic surveillance</a:t>
            </a:r>
          </a:p>
          <a:p>
            <a:endParaRPr lang="en-US">
              <a:latin typeface="Calibri" charset="0"/>
              <a:cs typeface="Verdana" charset="0"/>
            </a:endParaRP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BC1905B5-FA12-2C48-AB41-B14AF72D1B98}" type="slidenum">
              <a:rPr lang="en-US" sz="1000">
                <a:solidFill>
                  <a:srgbClr val="7F7F7F"/>
                </a:solidFill>
                <a:latin typeface="Calibri" charset="0"/>
              </a:rPr>
              <a:pPr algn="r" eaLnBrk="1" hangingPunct="1"/>
              <a:t>22</a:t>
            </a:fld>
            <a:endParaRPr lang="en-US" sz="1000">
              <a:solidFill>
                <a:srgbClr val="7F7F7F"/>
              </a:solidFill>
              <a:latin typeface="Calibri" charset="0"/>
            </a:endParaRPr>
          </a:p>
        </p:txBody>
      </p:sp>
    </p:spTree>
    <p:extLst>
      <p:ext uri="{BB962C8B-B14F-4D97-AF65-F5344CB8AC3E}">
        <p14:creationId xmlns:p14="http://schemas.microsoft.com/office/powerpoint/2010/main" val="385230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8"/>
          <p:cNvSpPr>
            <a:spLocks noGrp="1"/>
          </p:cNvSpPr>
          <p:nvPr>
            <p:ph type="title"/>
          </p:nvPr>
        </p:nvSpPr>
        <p:spPr>
          <a:xfrm>
            <a:off x="457200" y="152400"/>
            <a:ext cx="5943600" cy="838200"/>
          </a:xfrm>
        </p:spPr>
        <p:txBody>
          <a:bodyPr/>
          <a:lstStyle/>
          <a:p>
            <a:r>
              <a:rPr lang="en-US">
                <a:latin typeface="Calibri" charset="0"/>
                <a:cs typeface="Verdana" charset="0"/>
              </a:rPr>
              <a:t>Simulating the Actual Test Experience</a:t>
            </a:r>
          </a:p>
        </p:txBody>
      </p:sp>
      <p:sp>
        <p:nvSpPr>
          <p:cNvPr id="3" name="Content Placeholder 2"/>
          <p:cNvSpPr>
            <a:spLocks noGrp="1"/>
          </p:cNvSpPr>
          <p:nvPr>
            <p:ph idx="1"/>
          </p:nvPr>
        </p:nvSpPr>
        <p:spPr>
          <a:xfrm>
            <a:off x="457200" y="1600200"/>
            <a:ext cx="5257800" cy="4038600"/>
          </a:xfrm>
        </p:spPr>
        <p:txBody>
          <a:bodyPr>
            <a:noAutofit/>
          </a:bodyPr>
          <a:lstStyle/>
          <a:p>
            <a:r>
              <a:rPr lang="en-US">
                <a:latin typeface="Calibri" charset="0"/>
                <a:cs typeface="Verdana" charset="0"/>
              </a:rPr>
              <a:t>Free </a:t>
            </a:r>
            <a:r>
              <a:rPr lang="en-US" i="1">
                <a:latin typeface="Calibri" charset="0"/>
                <a:cs typeface="Verdana" charset="0"/>
              </a:rPr>
              <a:t>POWERPREP</a:t>
            </a:r>
            <a:r>
              <a:rPr lang="en-US">
                <a:latin typeface="Calibri" charset="0"/>
                <a:cs typeface="Verdana" charset="0"/>
              </a:rPr>
              <a:t>®</a:t>
            </a:r>
            <a:r>
              <a:rPr lang="en-US" i="1">
                <a:latin typeface="Calibri" charset="0"/>
                <a:cs typeface="Verdana" charset="0"/>
              </a:rPr>
              <a:t> II </a:t>
            </a:r>
            <a:r>
              <a:rPr lang="en-US">
                <a:latin typeface="Calibri" charset="0"/>
                <a:cs typeface="Verdana" charset="0"/>
              </a:rPr>
              <a:t>Software can be downloaded from the </a:t>
            </a:r>
            <a:r>
              <a:rPr lang="en-US" i="1">
                <a:latin typeface="Calibri" charset="0"/>
                <a:cs typeface="Verdana" charset="0"/>
              </a:rPr>
              <a:t>GRE</a:t>
            </a:r>
            <a:r>
              <a:rPr lang="en-US">
                <a:latin typeface="Calibri" charset="0"/>
                <a:cs typeface="Verdana" charset="0"/>
              </a:rPr>
              <a:t>® website</a:t>
            </a:r>
          </a:p>
          <a:p>
            <a:r>
              <a:rPr lang="en-US">
                <a:latin typeface="Calibri" charset="0"/>
                <a:cs typeface="Verdana" charset="0"/>
              </a:rPr>
              <a:t>It is as close to the actual computer-delivered test as you can get</a:t>
            </a:r>
          </a:p>
          <a:p>
            <a:pPr marL="800100" lvl="1" indent="-336550">
              <a:lnSpc>
                <a:spcPct val="90000"/>
              </a:lnSpc>
              <a:spcBef>
                <a:spcPts val="525"/>
              </a:spcBef>
              <a:buFont typeface="Calibri" charset="0"/>
              <a:buChar char="–"/>
            </a:pPr>
            <a:r>
              <a:rPr lang="en-US">
                <a:latin typeface="Calibri" charset="0"/>
                <a:ea typeface="Verdana" charset="0"/>
                <a:cs typeface="Verdana" charset="0"/>
              </a:rPr>
              <a:t>Provides two full-length practice tests, which students can use in a timed environment</a:t>
            </a:r>
          </a:p>
          <a:p>
            <a:pPr marL="800100" lvl="1" indent="-336550">
              <a:lnSpc>
                <a:spcPct val="90000"/>
              </a:lnSpc>
              <a:spcBef>
                <a:spcPts val="525"/>
              </a:spcBef>
              <a:buFont typeface="Calibri" charset="0"/>
              <a:buChar char="–"/>
            </a:pPr>
            <a:r>
              <a:rPr lang="en-US">
                <a:latin typeface="Calibri" charset="0"/>
                <a:ea typeface="Verdana" charset="0"/>
                <a:cs typeface="Verdana" charset="0"/>
              </a:rPr>
              <a:t>Allows students to see and try the functionality</a:t>
            </a:r>
          </a:p>
          <a:p>
            <a:pPr marL="800100" lvl="1" indent="-336550">
              <a:lnSpc>
                <a:spcPct val="90000"/>
              </a:lnSpc>
              <a:spcBef>
                <a:spcPts val="525"/>
              </a:spcBef>
              <a:buFont typeface="Calibri" charset="0"/>
              <a:buChar char="–"/>
            </a:pPr>
            <a:r>
              <a:rPr lang="en-US">
                <a:latin typeface="Calibri" charset="0"/>
                <a:ea typeface="Verdana" charset="0"/>
                <a:cs typeface="Verdana" charset="0"/>
              </a:rPr>
              <a:t>Also provides strategies and additional sample questions</a:t>
            </a:r>
            <a:endParaRPr lang="en-US" sz="1000">
              <a:latin typeface="Calibri" charset="0"/>
              <a:ea typeface="Verdana" charset="0"/>
              <a:cs typeface="Verdana" charset="0"/>
            </a:endParaRPr>
          </a:p>
          <a:p>
            <a:r>
              <a:rPr lang="en-US">
                <a:latin typeface="Calibri" charset="0"/>
                <a:cs typeface="Verdana" charset="0"/>
              </a:rPr>
              <a:t>For both PC and Mac OS® systems</a:t>
            </a:r>
          </a:p>
        </p:txBody>
      </p:sp>
      <p:sp>
        <p:nvSpPr>
          <p:cNvPr id="8" name="TextBox 7"/>
          <p:cNvSpPr txBox="1"/>
          <p:nvPr/>
        </p:nvSpPr>
        <p:spPr>
          <a:xfrm>
            <a:off x="2819400" y="5791200"/>
            <a:ext cx="3440113" cy="400050"/>
          </a:xfrm>
          <a:prstGeom prst="rect">
            <a:avLst/>
          </a:prstGeom>
          <a:solidFill>
            <a:schemeClr val="accent4">
              <a:lumMod val="20000"/>
              <a:lumOff val="80000"/>
            </a:schemeClr>
          </a:solidFill>
          <a:ln>
            <a:solidFill>
              <a:srgbClr val="6D235E"/>
            </a:solidFill>
          </a:ln>
        </p:spPr>
        <p:txBody>
          <a:bodyPr>
            <a:spAutoFit/>
          </a:bodyPr>
          <a:lstStyle/>
          <a:p>
            <a:pPr algn="ctr" eaLnBrk="1" hangingPunct="1">
              <a:defRPr/>
            </a:pPr>
            <a:r>
              <a:rPr lang="en-US" sz="2000" b="1" dirty="0">
                <a:latin typeface="+mn-lt"/>
                <a:ea typeface="Verdana" pitchFamily="34" charset="0"/>
                <a:cs typeface="Verdana" pitchFamily="34" charset="0"/>
              </a:rPr>
              <a:t>ets.org/</a:t>
            </a:r>
            <a:r>
              <a:rPr lang="en-US" sz="2000" b="1" dirty="0" err="1">
                <a:latin typeface="+mn-lt"/>
                <a:ea typeface="Verdana" pitchFamily="34" charset="0"/>
                <a:cs typeface="Verdana" pitchFamily="34" charset="0"/>
              </a:rPr>
              <a:t>gre</a:t>
            </a:r>
            <a:r>
              <a:rPr lang="en-US" sz="2000" b="1" dirty="0">
                <a:latin typeface="+mn-lt"/>
                <a:ea typeface="Verdana" pitchFamily="34" charset="0"/>
                <a:cs typeface="Verdana" pitchFamily="34" charset="0"/>
              </a:rPr>
              <a:t>/prepare</a:t>
            </a:r>
            <a:endParaRPr lang="en-US" b="1" dirty="0">
              <a:latin typeface="+mn-lt"/>
              <a:ea typeface="Verdana" pitchFamily="34" charset="0"/>
              <a:cs typeface="Verdana" pitchFamily="34" charset="0"/>
            </a:endParaRPr>
          </a:p>
        </p:txBody>
      </p:sp>
      <p:sp>
        <p:nvSpPr>
          <p:cNvPr id="10"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D78A2B80-410A-E743-8686-18C43C35124B}" type="slidenum">
              <a:rPr lang="en-US" sz="1000">
                <a:solidFill>
                  <a:srgbClr val="7F7F7F"/>
                </a:solidFill>
                <a:latin typeface="Calibri" charset="0"/>
              </a:rPr>
              <a:pPr algn="r" eaLnBrk="1" hangingPunct="1"/>
              <a:t>23</a:t>
            </a:fld>
            <a:endParaRPr lang="en-US" sz="1400">
              <a:solidFill>
                <a:srgbClr val="7F7F7F"/>
              </a:solidFill>
              <a:latin typeface="Calibri" charset="0"/>
            </a:endParaRPr>
          </a:p>
        </p:txBody>
      </p:sp>
      <p:pic>
        <p:nvPicPr>
          <p:cNvPr id="7" name="Picture 2"/>
          <p:cNvPicPr>
            <a:picLocks noChangeAspect="1" noChangeArrowheads="1"/>
          </p:cNvPicPr>
          <p:nvPr/>
        </p:nvPicPr>
        <p:blipFill>
          <a:blip r:embed="rId3"/>
          <a:srcRect/>
          <a:stretch>
            <a:fillRect/>
          </a:stretch>
        </p:blipFill>
        <p:spPr bwMode="auto">
          <a:xfrm>
            <a:off x="5867400" y="1752600"/>
            <a:ext cx="2590800" cy="2590800"/>
          </a:xfrm>
          <a:prstGeom prst="rect">
            <a:avLst/>
          </a:prstGeom>
          <a:noFill/>
          <a:ln w="9525">
            <a:solidFill>
              <a:schemeClr val="tx1">
                <a:lumMod val="75000"/>
                <a:lumOff val="25000"/>
              </a:schemeClr>
            </a:solidFill>
            <a:miter lim="800000"/>
            <a:headEnd/>
            <a:tailEnd/>
          </a:ln>
        </p:spPr>
      </p:pic>
    </p:spTree>
    <p:extLst>
      <p:ext uri="{BB962C8B-B14F-4D97-AF65-F5344CB8AC3E}">
        <p14:creationId xmlns:p14="http://schemas.microsoft.com/office/powerpoint/2010/main" val="28726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296430" y="975559"/>
            <a:ext cx="8229600" cy="4419599"/>
          </a:xfrm>
        </p:spPr>
        <p:txBody>
          <a:bodyPr/>
          <a:lstStyle/>
          <a:p>
            <a:r>
              <a:rPr lang="en-US" sz="1400" b="1" dirty="0"/>
              <a:t>ETS The Official Guide to the GRE revised General Test; 2</a:t>
            </a:r>
            <a:r>
              <a:rPr lang="en-US" sz="1400" b="1" baseline="30000" dirty="0"/>
              <a:t>nd</a:t>
            </a:r>
            <a:r>
              <a:rPr lang="en-US" sz="1400" b="1" dirty="0"/>
              <a:t> Edition</a:t>
            </a:r>
          </a:p>
          <a:p>
            <a:r>
              <a:rPr lang="en-US" sz="1400" b="1" dirty="0"/>
              <a:t>ETS Official GRE Quantitative Reasoning Practice Questions</a:t>
            </a:r>
          </a:p>
          <a:p>
            <a:r>
              <a:rPr lang="en-US" sz="1400" b="1" dirty="0"/>
              <a:t>ETS Official GRE Verbal Reasoning Practice Questions</a:t>
            </a:r>
          </a:p>
          <a:p>
            <a:r>
              <a:rPr lang="en-US" sz="1400" b="1" dirty="0"/>
              <a:t>Install ETS </a:t>
            </a:r>
            <a:r>
              <a:rPr lang="en-US" sz="1400" b="1" dirty="0" err="1"/>
              <a:t>Powerprep</a:t>
            </a:r>
            <a:r>
              <a:rPr lang="en-US" sz="1400" b="1" dirty="0"/>
              <a:t> II: </a:t>
            </a:r>
            <a:r>
              <a:rPr lang="en-US" sz="1400" b="1" dirty="0">
                <a:hlinkClick r:id="rId2"/>
              </a:rPr>
              <a:t>https://www.ets.org/gre/revised_general/prepare/powerprep2</a:t>
            </a:r>
            <a:endParaRPr lang="en-US" sz="1400" b="1" dirty="0"/>
          </a:p>
          <a:p>
            <a:r>
              <a:rPr lang="en-US" sz="1400" b="1" dirty="0"/>
              <a:t>ETS analytical writing examples: </a:t>
            </a:r>
            <a:r>
              <a:rPr lang="en-US" sz="1400" b="1" dirty="0">
                <a:hlinkClick r:id="rId3"/>
              </a:rPr>
              <a:t>https://www.ets.org/gre/revised_general/prepare/analytical_writing/argument/sample_responses</a:t>
            </a:r>
            <a:endParaRPr lang="en-US" sz="1400" b="1" dirty="0"/>
          </a:p>
          <a:p>
            <a:r>
              <a:rPr lang="en-US" sz="1400" dirty="0" err="1"/>
              <a:t>Magoosh</a:t>
            </a:r>
            <a:r>
              <a:rPr lang="en-US" sz="1400" dirty="0"/>
              <a:t> </a:t>
            </a:r>
          </a:p>
          <a:p>
            <a:pPr lvl="1"/>
            <a:r>
              <a:rPr lang="en-US" sz="1400" dirty="0"/>
              <a:t>Ultimate guide</a:t>
            </a:r>
          </a:p>
          <a:p>
            <a:pPr lvl="1"/>
            <a:r>
              <a:rPr lang="en-US" sz="1400" dirty="0"/>
              <a:t>GRE blog</a:t>
            </a:r>
          </a:p>
          <a:p>
            <a:pPr lvl="1"/>
            <a:r>
              <a:rPr lang="en-US" sz="1400" dirty="0"/>
              <a:t>Math book</a:t>
            </a:r>
          </a:p>
          <a:p>
            <a:pPr lvl="1"/>
            <a:r>
              <a:rPr lang="en-US" sz="1400" b="1" dirty="0"/>
              <a:t>Math flashcards: </a:t>
            </a:r>
            <a:r>
              <a:rPr lang="en-US" sz="1400" b="1" dirty="0">
                <a:hlinkClick r:id="rId4"/>
              </a:rPr>
              <a:t>https://gre.magoosh.com/flashcards/math</a:t>
            </a:r>
            <a:endParaRPr lang="en-US" sz="1400" b="1" dirty="0"/>
          </a:p>
          <a:p>
            <a:pPr lvl="1"/>
            <a:r>
              <a:rPr lang="en-US" sz="1400" dirty="0"/>
              <a:t>Vocab book  </a:t>
            </a:r>
          </a:p>
          <a:p>
            <a:pPr lvl="1"/>
            <a:r>
              <a:rPr lang="en-US" sz="1400" b="1" dirty="0"/>
              <a:t>Vocab flashcards: </a:t>
            </a:r>
            <a:r>
              <a:rPr lang="en-US" sz="1400" b="1" dirty="0">
                <a:hlinkClick r:id="rId5"/>
              </a:rPr>
              <a:t>https://gre.magoosh.com/flashcards/vocabulary</a:t>
            </a:r>
            <a:endParaRPr lang="en-US" sz="1400" b="1" dirty="0"/>
          </a:p>
          <a:p>
            <a:pPr lvl="1"/>
            <a:r>
              <a:rPr lang="en-US" sz="1400" b="1" dirty="0"/>
              <a:t>GRE Article of the Month </a:t>
            </a:r>
            <a:r>
              <a:rPr lang="en-US" sz="1400" dirty="0">
                <a:hlinkClick r:id="rId6"/>
              </a:rPr>
              <a:t>http://magoosh.com/gre/?s=gre+article+of+the+month&amp;submit.x=0&amp;submit.y=0</a:t>
            </a:r>
            <a:r>
              <a:rPr lang="en-US" sz="1400" dirty="0"/>
              <a:t> and </a:t>
            </a:r>
            <a:r>
              <a:rPr lang="en-US" sz="1400" dirty="0">
                <a:hlinkClick r:id="rId7"/>
              </a:rPr>
              <a:t>http://magoosh.com/gre/2015/gre-article-of-the-month-roundup/</a:t>
            </a:r>
            <a:endParaRPr lang="en-US" sz="1400" dirty="0"/>
          </a:p>
          <a:p>
            <a:r>
              <a:rPr lang="en-US" sz="1400" dirty="0"/>
              <a:t>Kaplan Free resources: </a:t>
            </a:r>
            <a:r>
              <a:rPr lang="en-US" sz="1400" dirty="0">
                <a:hlinkClick r:id="rId8"/>
              </a:rPr>
              <a:t>http://www.kaptest.com/gre#freeprep</a:t>
            </a:r>
            <a:r>
              <a:rPr lang="en-US" sz="1400" dirty="0"/>
              <a:t> (have to sign up)</a:t>
            </a:r>
          </a:p>
          <a:p>
            <a:pPr lvl="1"/>
            <a:r>
              <a:rPr lang="en-US" sz="1400" dirty="0"/>
              <a:t>Free Question-a-day</a:t>
            </a:r>
          </a:p>
          <a:p>
            <a:pPr lvl="1"/>
            <a:r>
              <a:rPr lang="en-US" sz="1400" dirty="0"/>
              <a:t>Free practice test</a:t>
            </a:r>
          </a:p>
          <a:p>
            <a:pPr lvl="1"/>
            <a:r>
              <a:rPr lang="en-US" sz="1400" dirty="0"/>
              <a:t>20 min practice</a:t>
            </a:r>
          </a:p>
          <a:p>
            <a:r>
              <a:rPr lang="en-US" sz="1400" dirty="0"/>
              <a:t>Princeton Review Cracking the GRE with 4 Practice Tests, 2015</a:t>
            </a:r>
          </a:p>
          <a:p>
            <a:r>
              <a:rPr lang="en-US" sz="1400" dirty="0">
                <a:hlinkClick r:id="rId9"/>
              </a:rPr>
              <a:t>http://www.vocabulary.com/</a:t>
            </a:r>
            <a:r>
              <a:rPr lang="en-US" sz="1400" dirty="0"/>
              <a:t>; </a:t>
            </a:r>
            <a:r>
              <a:rPr lang="en-US" sz="1400" dirty="0">
                <a:hlinkClick r:id="rId10"/>
              </a:rPr>
              <a:t>http://freerice.com/#/english-vocabulary/1420</a:t>
            </a:r>
            <a:endParaRPr lang="en-US" sz="1400" dirty="0"/>
          </a:p>
          <a:p>
            <a:endParaRPr lang="en-US" sz="1400" dirty="0"/>
          </a:p>
          <a:p>
            <a:endParaRPr lang="en-US" sz="1400" dirty="0"/>
          </a:p>
        </p:txBody>
      </p:sp>
    </p:spTree>
    <p:extLst>
      <p:ext uri="{BB962C8B-B14F-4D97-AF65-F5344CB8AC3E}">
        <p14:creationId xmlns:p14="http://schemas.microsoft.com/office/powerpoint/2010/main" val="161320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Familiarization</a:t>
            </a:r>
          </a:p>
        </p:txBody>
      </p:sp>
      <p:sp>
        <p:nvSpPr>
          <p:cNvPr id="3" name="Content Placeholder 2"/>
          <p:cNvSpPr>
            <a:spLocks noGrp="1"/>
          </p:cNvSpPr>
          <p:nvPr>
            <p:ph idx="1"/>
          </p:nvPr>
        </p:nvSpPr>
        <p:spPr/>
        <p:txBody>
          <a:bodyPr/>
          <a:lstStyle/>
          <a:p>
            <a:r>
              <a:rPr lang="en-US" dirty="0"/>
              <a:t>Format of test and sections</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89974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5943600" cy="838200"/>
          </a:xfrm>
        </p:spPr>
        <p:txBody>
          <a:bodyPr/>
          <a:lstStyle/>
          <a:p>
            <a:pPr marL="52388">
              <a:lnSpc>
                <a:spcPts val="2500"/>
              </a:lnSpc>
            </a:pPr>
            <a:r>
              <a:rPr lang="en-US">
                <a:latin typeface="Calibri" charset="0"/>
                <a:cs typeface="Verdana" charset="0"/>
              </a:rPr>
              <a:t>The Computer-delivered </a:t>
            </a:r>
            <a:r>
              <a:rPr lang="en-US" i="1">
                <a:latin typeface="Calibri" charset="0"/>
                <a:cs typeface="Verdana" charset="0"/>
              </a:rPr>
              <a:t>GRE</a:t>
            </a:r>
            <a:r>
              <a:rPr lang="en-US">
                <a:latin typeface="Calibri" charset="0"/>
                <a:cs typeface="Verdana" charset="0"/>
              </a:rPr>
              <a:t>® revised General Test</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566" y="1144034"/>
            <a:ext cx="3784234" cy="3079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4294967295"/>
          </p:nvPr>
        </p:nvSpPr>
        <p:spPr>
          <a:xfrm>
            <a:off x="8839200" y="6492875"/>
            <a:ext cx="3048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21FFFBA-B6B5-7B43-B045-CE1D7C993750}" type="slidenum">
              <a:rPr lang="en-US" sz="1000">
                <a:solidFill>
                  <a:srgbClr val="404040"/>
                </a:solidFill>
                <a:latin typeface="Calibri" charset="0"/>
              </a:rPr>
              <a:pPr eaLnBrk="1" hangingPunct="1"/>
              <a:t>4</a:t>
            </a:fld>
            <a:endParaRPr lang="en-US" sz="1000">
              <a:solidFill>
                <a:srgbClr val="404040"/>
              </a:solidFill>
              <a:latin typeface="Calibri" charset="0"/>
            </a:endParaRPr>
          </a:p>
        </p:txBody>
      </p:sp>
      <p:sp>
        <p:nvSpPr>
          <p:cNvPr id="7" name="Content Placeholder 2"/>
          <p:cNvSpPr txBox="1">
            <a:spLocks/>
          </p:cNvSpPr>
          <p:nvPr/>
        </p:nvSpPr>
        <p:spPr bwMode="auto">
          <a:xfrm>
            <a:off x="533400" y="4569418"/>
            <a:ext cx="8001000" cy="1439667"/>
          </a:xfrm>
          <a:prstGeom prst="rect">
            <a:avLst/>
          </a:prstGeom>
          <a:solidFill>
            <a:schemeClr val="bg1"/>
          </a:solidFill>
          <a:ln w="9525">
            <a:noFill/>
            <a:miter lim="800000"/>
            <a:headEnd/>
            <a:tailEnd/>
          </a:ln>
        </p:spPr>
        <p:txBody>
          <a:bodyPr/>
          <a:lstStyle>
            <a:lvl1pPr marL="342900" indent="-3429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342900" indent="-342900">
              <a:defRPr>
                <a:solidFill>
                  <a:schemeClr val="tx1"/>
                </a:solidFill>
                <a:latin typeface="Arial" charset="0"/>
                <a:ea typeface="Arial" charset="0"/>
                <a:cs typeface="Arial" charset="0"/>
              </a:defRPr>
            </a:lvl3pPr>
            <a:lvl4pPr marL="800100" indent="-3429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285750" lvl="2" indent="-285750">
              <a:lnSpc>
                <a:spcPct val="90000"/>
              </a:lnSpc>
              <a:spcBef>
                <a:spcPct val="20000"/>
              </a:spcBef>
              <a:buFont typeface="Arial"/>
              <a:buChar char="•"/>
            </a:pPr>
            <a:r>
              <a:rPr lang="en-US" sz="1600" dirty="0">
                <a:solidFill>
                  <a:srgbClr val="404040"/>
                </a:solidFill>
                <a:latin typeface="Calibri" charset="0"/>
                <a:ea typeface="ＭＳ Ｐゴシック" charset="0"/>
                <a:cs typeface="Verdana" charset="0"/>
              </a:rPr>
              <a:t>Either an </a:t>
            </a:r>
            <a:r>
              <a:rPr lang="en-US" sz="1600" u="sng" dirty="0" err="1">
                <a:solidFill>
                  <a:srgbClr val="404040"/>
                </a:solidFill>
                <a:latin typeface="Calibri" charset="0"/>
                <a:ea typeface="ＭＳ Ｐゴシック" charset="0"/>
                <a:cs typeface="Verdana" charset="0"/>
              </a:rPr>
              <a:t>unscored</a:t>
            </a:r>
            <a:r>
              <a:rPr lang="en-US" sz="1600" dirty="0">
                <a:solidFill>
                  <a:srgbClr val="404040"/>
                </a:solidFill>
                <a:latin typeface="Calibri" charset="0"/>
                <a:ea typeface="ＭＳ Ｐゴシック" charset="0"/>
                <a:cs typeface="Verdana" charset="0"/>
              </a:rPr>
              <a:t> section or a </a:t>
            </a:r>
            <a:r>
              <a:rPr lang="en-US" sz="1600" u="sng" dirty="0">
                <a:solidFill>
                  <a:srgbClr val="404040"/>
                </a:solidFill>
                <a:latin typeface="Calibri" charset="0"/>
                <a:ea typeface="ＭＳ Ｐゴシック" charset="0"/>
                <a:cs typeface="Verdana" charset="0"/>
              </a:rPr>
              <a:t>research</a:t>
            </a:r>
            <a:r>
              <a:rPr lang="en-US" sz="1600" dirty="0">
                <a:solidFill>
                  <a:srgbClr val="404040"/>
                </a:solidFill>
                <a:latin typeface="Calibri" charset="0"/>
                <a:ea typeface="ＭＳ Ｐゴシック" charset="0"/>
                <a:cs typeface="Verdana" charset="0"/>
              </a:rPr>
              <a:t> section that does not count toward the test taker</a:t>
            </a:r>
            <a:r>
              <a:rPr lang="ja-JP" altLang="en-US" sz="1600" dirty="0">
                <a:solidFill>
                  <a:srgbClr val="404040"/>
                </a:solidFill>
                <a:latin typeface="Calibri" charset="0"/>
                <a:ea typeface="ＭＳ Ｐゴシック" charset="0"/>
                <a:cs typeface="Verdana" charset="0"/>
              </a:rPr>
              <a:t>’</a:t>
            </a:r>
            <a:r>
              <a:rPr lang="en-US" sz="1600" dirty="0">
                <a:solidFill>
                  <a:srgbClr val="404040"/>
                </a:solidFill>
                <a:latin typeface="Calibri" charset="0"/>
                <a:ea typeface="ＭＳ Ｐゴシック" charset="0"/>
                <a:cs typeface="Verdana" charset="0"/>
              </a:rPr>
              <a:t>s scores</a:t>
            </a:r>
          </a:p>
          <a:p>
            <a:pPr lvl="3">
              <a:lnSpc>
                <a:spcPct val="90000"/>
              </a:lnSpc>
              <a:spcBef>
                <a:spcPct val="20000"/>
              </a:spcBef>
              <a:buFont typeface="Calibri" charset="0"/>
              <a:buChar char="–"/>
            </a:pPr>
            <a:r>
              <a:rPr lang="en-US" sz="1600" dirty="0">
                <a:solidFill>
                  <a:srgbClr val="404040"/>
                </a:solidFill>
                <a:latin typeface="Calibri" charset="0"/>
                <a:ea typeface="ＭＳ Ｐゴシック" charset="0"/>
                <a:cs typeface="Verdana" charset="0"/>
              </a:rPr>
              <a:t>If the test taker gets an </a:t>
            </a:r>
            <a:r>
              <a:rPr lang="en-US" sz="1600" dirty="0" err="1">
                <a:solidFill>
                  <a:srgbClr val="404040"/>
                </a:solidFill>
                <a:latin typeface="Calibri" charset="0"/>
                <a:ea typeface="ＭＳ Ｐゴシック" charset="0"/>
                <a:cs typeface="Verdana" charset="0"/>
              </a:rPr>
              <a:t>unscored</a:t>
            </a:r>
            <a:r>
              <a:rPr lang="en-US" sz="1600" dirty="0">
                <a:solidFill>
                  <a:srgbClr val="404040"/>
                </a:solidFill>
                <a:latin typeface="Calibri" charset="0"/>
                <a:ea typeface="ＭＳ Ｐゴシック" charset="0"/>
                <a:cs typeface="Verdana" charset="0"/>
              </a:rPr>
              <a:t> section, they will not know which one it is, so they should try their best on all the sections</a:t>
            </a:r>
          </a:p>
          <a:p>
            <a:pPr lvl="3">
              <a:lnSpc>
                <a:spcPct val="90000"/>
              </a:lnSpc>
              <a:spcBef>
                <a:spcPct val="20000"/>
              </a:spcBef>
              <a:buFont typeface="Calibri" charset="0"/>
              <a:buChar char="–"/>
            </a:pPr>
            <a:r>
              <a:rPr lang="en-US" sz="1600" dirty="0">
                <a:solidFill>
                  <a:srgbClr val="404040"/>
                </a:solidFill>
                <a:latin typeface="Calibri" charset="0"/>
                <a:ea typeface="ＭＳ Ｐゴシック" charset="0"/>
                <a:cs typeface="Verdana" charset="0"/>
              </a:rPr>
              <a:t>If the test taker gets a research section, it will always be last and will be clearly marked</a:t>
            </a:r>
          </a:p>
        </p:txBody>
      </p:sp>
      <p:sp>
        <p:nvSpPr>
          <p:cNvPr id="8" name="TextBox 7"/>
          <p:cNvSpPr txBox="1"/>
          <p:nvPr/>
        </p:nvSpPr>
        <p:spPr>
          <a:xfrm>
            <a:off x="533400" y="6061988"/>
            <a:ext cx="8077200" cy="430887"/>
          </a:xfrm>
          <a:prstGeom prst="rect">
            <a:avLst/>
          </a:prstGeom>
          <a:solidFill>
            <a:schemeClr val="accent4">
              <a:lumMod val="20000"/>
              <a:lumOff val="80000"/>
            </a:schemeClr>
          </a:solidFill>
        </p:spPr>
        <p:txBody>
          <a:bodyPr>
            <a:spAutoFit/>
          </a:bodyPr>
          <a:lstStyle/>
          <a:p>
            <a:pPr marL="0" lvl="2">
              <a:spcBef>
                <a:spcPts val="0"/>
              </a:spcBef>
              <a:defRPr/>
            </a:pPr>
            <a:r>
              <a:rPr lang="en-US" sz="2200" b="1" dirty="0">
                <a:solidFill>
                  <a:schemeClr val="tx1">
                    <a:lumMod val="75000"/>
                    <a:lumOff val="25000"/>
                  </a:schemeClr>
                </a:solidFill>
                <a:latin typeface="+mn-lt"/>
                <a:ea typeface="+mn-ea"/>
              </a:rPr>
              <a:t>Approximate total testing time = 3 hours and 45 minutes </a:t>
            </a:r>
          </a:p>
        </p:txBody>
      </p:sp>
      <p:sp>
        <p:nvSpPr>
          <p:cNvPr id="9" name="TextBox 8"/>
          <p:cNvSpPr txBox="1"/>
          <p:nvPr/>
        </p:nvSpPr>
        <p:spPr>
          <a:xfrm>
            <a:off x="457200" y="4178703"/>
            <a:ext cx="2768600" cy="430213"/>
          </a:xfrm>
          <a:prstGeom prst="rect">
            <a:avLst/>
          </a:prstGeom>
        </p:spPr>
        <p:txBody>
          <a:bodyPr wrap="none">
            <a:spAutoFit/>
          </a:bodyPr>
          <a:lstStyle/>
          <a:p>
            <a:pPr marL="342900" lvl="2" indent="-342900" eaLnBrk="1" fontAlgn="auto" hangingPunct="1">
              <a:spcBef>
                <a:spcPct val="20000"/>
              </a:spcBef>
              <a:spcAft>
                <a:spcPts val="0"/>
              </a:spcAft>
              <a:defRPr/>
            </a:pPr>
            <a:r>
              <a:rPr lang="en-US" sz="2200" b="1" dirty="0">
                <a:solidFill>
                  <a:schemeClr val="tx1">
                    <a:lumMod val="75000"/>
                    <a:lumOff val="25000"/>
                  </a:schemeClr>
                </a:solidFill>
                <a:latin typeface="+mn-lt"/>
                <a:ea typeface="+mn-ea"/>
              </a:rPr>
              <a:t>The test also includes:</a:t>
            </a:r>
          </a:p>
        </p:txBody>
      </p:sp>
    </p:spTree>
    <p:extLst>
      <p:ext uri="{BB962C8B-B14F-4D97-AF65-F5344CB8AC3E}">
        <p14:creationId xmlns:p14="http://schemas.microsoft.com/office/powerpoint/2010/main" val="277692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52400"/>
            <a:ext cx="5943600" cy="762000"/>
          </a:xfrm>
        </p:spPr>
        <p:txBody>
          <a:bodyPr/>
          <a:lstStyle/>
          <a:p>
            <a:r>
              <a:rPr lang="en-US">
                <a:latin typeface="Calibri" charset="0"/>
                <a:cs typeface="Verdana" charset="0"/>
              </a:rPr>
              <a:t>GRE® Scores and Score Scales</a:t>
            </a:r>
          </a:p>
        </p:txBody>
      </p:sp>
      <p:sp>
        <p:nvSpPr>
          <p:cNvPr id="8" name="Rectangle 7"/>
          <p:cNvSpPr/>
          <p:nvPr/>
        </p:nvSpPr>
        <p:spPr>
          <a:xfrm>
            <a:off x="3276600" y="4038600"/>
            <a:ext cx="2514600" cy="738188"/>
          </a:xfrm>
          <a:prstGeom prst="rect">
            <a:avLst/>
          </a:prstGeom>
        </p:spPr>
        <p:txBody>
          <a:bodyPr>
            <a:spAutoFit/>
          </a:bodyPr>
          <a:lstStyle/>
          <a:p>
            <a:pPr marL="342900" indent="-228600" algn="ctr" eaLnBrk="1" hangingPunct="1"/>
            <a:r>
              <a:rPr lang="en-US" sz="2400">
                <a:solidFill>
                  <a:srgbClr val="404040"/>
                </a:solidFill>
                <a:latin typeface="Calibri" charset="0"/>
              </a:rPr>
              <a:t>130–170 </a:t>
            </a:r>
          </a:p>
          <a:p>
            <a:pPr marL="342900" indent="-228600" algn="ctr" eaLnBrk="1" hangingPunct="1"/>
            <a:r>
              <a:rPr lang="en-US">
                <a:solidFill>
                  <a:srgbClr val="404040"/>
                </a:solidFill>
                <a:latin typeface="Calibri" charset="0"/>
              </a:rPr>
              <a:t>in 1-point increments   </a:t>
            </a:r>
          </a:p>
        </p:txBody>
      </p:sp>
      <p:sp>
        <p:nvSpPr>
          <p:cNvPr id="10" name="Rectangle 9"/>
          <p:cNvSpPr/>
          <p:nvPr/>
        </p:nvSpPr>
        <p:spPr>
          <a:xfrm>
            <a:off x="5791200" y="4038600"/>
            <a:ext cx="2514600" cy="738188"/>
          </a:xfrm>
          <a:prstGeom prst="rect">
            <a:avLst/>
          </a:prstGeom>
        </p:spPr>
        <p:txBody>
          <a:bodyPr>
            <a:spAutoFit/>
          </a:bodyPr>
          <a:lstStyle/>
          <a:p>
            <a:pPr marL="342900" indent="-228600" algn="ctr" eaLnBrk="1" hangingPunct="1"/>
            <a:r>
              <a:rPr lang="en-US" sz="2400">
                <a:solidFill>
                  <a:srgbClr val="404040"/>
                </a:solidFill>
                <a:latin typeface="Calibri" charset="0"/>
              </a:rPr>
              <a:t>130–170 </a:t>
            </a:r>
          </a:p>
          <a:p>
            <a:pPr marL="342900" indent="-228600" algn="ctr" eaLnBrk="1" hangingPunct="1"/>
            <a:r>
              <a:rPr lang="en-US">
                <a:solidFill>
                  <a:srgbClr val="404040"/>
                </a:solidFill>
                <a:latin typeface="Calibri" charset="0"/>
              </a:rPr>
              <a:t>in 1-point increments   </a:t>
            </a:r>
          </a:p>
        </p:txBody>
      </p:sp>
      <p:sp>
        <p:nvSpPr>
          <p:cNvPr id="11" name="Rectangle 10"/>
          <p:cNvSpPr/>
          <p:nvPr/>
        </p:nvSpPr>
        <p:spPr>
          <a:xfrm>
            <a:off x="685800" y="4038600"/>
            <a:ext cx="2667000" cy="738188"/>
          </a:xfrm>
          <a:prstGeom prst="rect">
            <a:avLst/>
          </a:prstGeom>
        </p:spPr>
        <p:txBody>
          <a:bodyPr>
            <a:spAutoFit/>
          </a:bodyPr>
          <a:lstStyle/>
          <a:p>
            <a:pPr marL="342900" indent="-228600" algn="ctr" eaLnBrk="1" hangingPunct="1"/>
            <a:r>
              <a:rPr lang="en-US" sz="2400">
                <a:solidFill>
                  <a:srgbClr val="404040"/>
                </a:solidFill>
                <a:latin typeface="Calibri" charset="0"/>
              </a:rPr>
              <a:t>0–6 </a:t>
            </a:r>
          </a:p>
          <a:p>
            <a:pPr marL="342900" indent="-228600" algn="ctr" eaLnBrk="1" hangingPunct="1"/>
            <a:r>
              <a:rPr lang="en-US">
                <a:solidFill>
                  <a:srgbClr val="404040"/>
                </a:solidFill>
                <a:latin typeface="Calibri" charset="0"/>
              </a:rPr>
              <a:t>in half-point increments   </a:t>
            </a:r>
          </a:p>
        </p:txBody>
      </p:sp>
      <p:sp>
        <p:nvSpPr>
          <p:cNvPr id="12" name="Rectangle 11"/>
          <p:cNvSpPr/>
          <p:nvPr/>
        </p:nvSpPr>
        <p:spPr>
          <a:xfrm>
            <a:off x="533400" y="1466850"/>
            <a:ext cx="7848600" cy="461963"/>
          </a:xfrm>
          <a:prstGeom prst="rect">
            <a:avLst/>
          </a:prstGeom>
        </p:spPr>
        <p:txBody>
          <a:bodyPr>
            <a:spAutoFit/>
          </a:bodyPr>
          <a:lstStyle/>
          <a:p>
            <a:pPr marL="342900" indent="-228600" eaLnBrk="1" hangingPunct="1">
              <a:defRPr/>
            </a:pPr>
            <a:r>
              <a:rPr lang="en-US" sz="2400" b="1" dirty="0">
                <a:solidFill>
                  <a:schemeClr val="tx1">
                    <a:lumMod val="75000"/>
                    <a:lumOff val="25000"/>
                  </a:schemeClr>
                </a:solidFill>
                <a:latin typeface="+mj-lt"/>
                <a:ea typeface="+mn-ea"/>
              </a:rPr>
              <a:t>Three scores are reported on the following scales:</a:t>
            </a:r>
          </a:p>
        </p:txBody>
      </p:sp>
      <p:pic>
        <p:nvPicPr>
          <p:cNvPr id="61447" name="Picture 1"/>
          <p:cNvPicPr>
            <a:picLocks noChangeAspect="1" noChangeArrowheads="1"/>
          </p:cNvPicPr>
          <p:nvPr/>
        </p:nvPicPr>
        <p:blipFill>
          <a:blip r:embed="rId3">
            <a:extLst>
              <a:ext uri="{28A0092B-C50C-407E-A947-70E740481C1C}">
                <a14:useLocalDpi xmlns:a14="http://schemas.microsoft.com/office/drawing/2010/main" val="0"/>
              </a:ext>
            </a:extLst>
          </a:blip>
          <a:srcRect l="887" r="934"/>
          <a:stretch>
            <a:fillRect/>
          </a:stretch>
        </p:blipFill>
        <p:spPr bwMode="auto">
          <a:xfrm>
            <a:off x="762000" y="2209800"/>
            <a:ext cx="7543800" cy="167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4010E922-482D-3640-8984-1265E9A996D8}" type="slidenum">
              <a:rPr lang="en-US" sz="1000">
                <a:solidFill>
                  <a:srgbClr val="7F7F7F"/>
                </a:solidFill>
                <a:latin typeface="Calibri" charset="0"/>
              </a:rPr>
              <a:pPr algn="r" eaLnBrk="1" hangingPunct="1"/>
              <a:t>5</a:t>
            </a:fld>
            <a:endParaRPr lang="en-US" sz="1400">
              <a:solidFill>
                <a:srgbClr val="7F7F7F"/>
              </a:solidFill>
              <a:latin typeface="Calibri" charset="0"/>
            </a:endParaRPr>
          </a:p>
        </p:txBody>
      </p:sp>
      <p:sp>
        <p:nvSpPr>
          <p:cNvPr id="9" name="Content Placeholder 2"/>
          <p:cNvSpPr txBox="1">
            <a:spLocks/>
          </p:cNvSpPr>
          <p:nvPr/>
        </p:nvSpPr>
        <p:spPr bwMode="auto">
          <a:xfrm>
            <a:off x="533400" y="5291489"/>
            <a:ext cx="8001000" cy="476563"/>
          </a:xfrm>
          <a:prstGeom prst="rect">
            <a:avLst/>
          </a:prstGeom>
          <a:solidFill>
            <a:schemeClr val="bg1"/>
          </a:solidFill>
          <a:ln w="9525">
            <a:noFill/>
            <a:miter lim="800000"/>
            <a:headEnd/>
            <a:tailEnd/>
          </a:ln>
        </p:spPr>
        <p:txBody>
          <a:bodyPr/>
          <a:lstStyle>
            <a:lvl1pPr marL="342900" indent="-3429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342900" indent="-342900">
              <a:defRPr>
                <a:solidFill>
                  <a:schemeClr val="tx1"/>
                </a:solidFill>
                <a:latin typeface="Arial" charset="0"/>
                <a:ea typeface="Arial" charset="0"/>
                <a:cs typeface="Arial" charset="0"/>
              </a:defRPr>
            </a:lvl3pPr>
            <a:lvl4pPr marL="800100" indent="-3429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285750" lvl="2" indent="-285750">
              <a:lnSpc>
                <a:spcPct val="90000"/>
              </a:lnSpc>
              <a:spcBef>
                <a:spcPct val="20000"/>
              </a:spcBef>
              <a:buFont typeface="Arial"/>
              <a:buChar char="•"/>
            </a:pPr>
            <a:r>
              <a:rPr lang="en-US" sz="2000" dirty="0">
                <a:solidFill>
                  <a:srgbClr val="404040"/>
                </a:solidFill>
                <a:latin typeface="Calibri" charset="0"/>
                <a:ea typeface="ＭＳ Ｐゴシック" charset="0"/>
                <a:cs typeface="Verdana" charset="0"/>
              </a:rPr>
              <a:t>Grad schools care most about your percentile</a:t>
            </a:r>
          </a:p>
        </p:txBody>
      </p:sp>
    </p:spTree>
    <p:extLst>
      <p:ext uri="{BB962C8B-B14F-4D97-AF65-F5344CB8AC3E}">
        <p14:creationId xmlns:p14="http://schemas.microsoft.com/office/powerpoint/2010/main" val="18458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5943600" cy="762000"/>
          </a:xfrm>
        </p:spPr>
        <p:txBody>
          <a:bodyPr/>
          <a:lstStyle/>
          <a:p>
            <a:r>
              <a:rPr lang="en-US">
                <a:latin typeface="Calibri" charset="0"/>
                <a:cs typeface="Verdana" charset="0"/>
              </a:rPr>
              <a:t>Getting Unofficial Scores</a:t>
            </a:r>
          </a:p>
        </p:txBody>
      </p:sp>
      <p:sp>
        <p:nvSpPr>
          <p:cNvPr id="8" name="Rectangle 7"/>
          <p:cNvSpPr/>
          <p:nvPr/>
        </p:nvSpPr>
        <p:spPr>
          <a:xfrm>
            <a:off x="457200" y="1295400"/>
            <a:ext cx="8229600" cy="3449638"/>
          </a:xfrm>
          <a:prstGeom prst="rect">
            <a:avLst/>
          </a:prstGeom>
        </p:spPr>
        <p:txBody>
          <a:bodyPr>
            <a:spAutoFit/>
          </a:bodyPr>
          <a:lstStyle/>
          <a:p>
            <a:pPr eaLnBrk="1" hangingPunct="1">
              <a:lnSpc>
                <a:spcPct val="90000"/>
              </a:lnSpc>
              <a:spcBef>
                <a:spcPts val="528"/>
              </a:spcBef>
              <a:defRPr/>
            </a:pPr>
            <a:r>
              <a:rPr lang="en-US" sz="2200" b="1" dirty="0">
                <a:solidFill>
                  <a:schemeClr val="tx1">
                    <a:lumMod val="75000"/>
                    <a:lumOff val="25000"/>
                  </a:schemeClr>
                </a:solidFill>
                <a:latin typeface="+mn-lt"/>
                <a:ea typeface="+mn-ea"/>
              </a:rPr>
              <a:t>Test takers get their unofficial scores at the test center</a:t>
            </a:r>
          </a:p>
          <a:p>
            <a:pPr marL="342900" indent="-342900" eaLnBrk="1" hangingPunct="1">
              <a:lnSpc>
                <a:spcPct val="90000"/>
              </a:lnSpc>
              <a:spcBef>
                <a:spcPts val="528"/>
              </a:spcBef>
              <a:buFont typeface="Arial" pitchFamily="34" charset="0"/>
              <a:buChar char="•"/>
              <a:defRPr/>
            </a:pPr>
            <a:r>
              <a:rPr lang="en-US" sz="2000" dirty="0">
                <a:solidFill>
                  <a:schemeClr val="tx1">
                    <a:lumMod val="75000"/>
                    <a:lumOff val="25000"/>
                  </a:schemeClr>
                </a:solidFill>
                <a:latin typeface="+mn-lt"/>
                <a:ea typeface="+mn-ea"/>
              </a:rPr>
              <a:t>At the end of their test session at the test center, test takers will have the option to:</a:t>
            </a:r>
          </a:p>
          <a:p>
            <a:pPr marL="800100" lvl="1" indent="-336550" eaLnBrk="1" hangingPunct="1">
              <a:lnSpc>
                <a:spcPct val="90000"/>
              </a:lnSpc>
              <a:spcBef>
                <a:spcPts val="528"/>
              </a:spcBef>
              <a:buFont typeface="Calibri" pitchFamily="34" charset="0"/>
              <a:buChar char="–"/>
              <a:defRPr/>
            </a:pPr>
            <a:r>
              <a:rPr lang="en-US" dirty="0">
                <a:solidFill>
                  <a:schemeClr val="tx1">
                    <a:lumMod val="75000"/>
                    <a:lumOff val="25000"/>
                  </a:schemeClr>
                </a:solidFill>
                <a:latin typeface="+mn-lt"/>
                <a:ea typeface="+mn-ea"/>
              </a:rPr>
              <a:t>Report (view) their unofficial scores</a:t>
            </a:r>
          </a:p>
          <a:p>
            <a:pPr marL="800100" lvl="1" indent="-336550" eaLnBrk="1" hangingPunct="1">
              <a:lnSpc>
                <a:spcPct val="90000"/>
              </a:lnSpc>
              <a:spcBef>
                <a:spcPts val="528"/>
              </a:spcBef>
              <a:buFont typeface="Calibri" pitchFamily="34" charset="0"/>
              <a:buChar char="–"/>
              <a:defRPr/>
            </a:pPr>
            <a:r>
              <a:rPr lang="en-US" dirty="0">
                <a:solidFill>
                  <a:schemeClr val="tx1">
                    <a:lumMod val="75000"/>
                    <a:lumOff val="25000"/>
                  </a:schemeClr>
                </a:solidFill>
                <a:latin typeface="+mn-lt"/>
                <a:ea typeface="+mn-ea"/>
              </a:rPr>
              <a:t>Cancel their scores permanently (NOT RECOMMENDED)</a:t>
            </a:r>
          </a:p>
          <a:p>
            <a:pPr marL="342900" indent="-342900" eaLnBrk="1" hangingPunct="1">
              <a:lnSpc>
                <a:spcPct val="90000"/>
              </a:lnSpc>
              <a:spcBef>
                <a:spcPts val="528"/>
              </a:spcBef>
              <a:buFont typeface="Arial" pitchFamily="34" charset="0"/>
              <a:buChar char="•"/>
              <a:defRPr/>
            </a:pPr>
            <a:r>
              <a:rPr lang="en-US" sz="2000" dirty="0">
                <a:solidFill>
                  <a:schemeClr val="tx1">
                    <a:lumMod val="75000"/>
                    <a:lumOff val="25000"/>
                  </a:schemeClr>
                </a:solidFill>
                <a:latin typeface="+mn-lt"/>
                <a:ea typeface="+mn-ea"/>
              </a:rPr>
              <a:t>If they choose to report their scores</a:t>
            </a:r>
          </a:p>
          <a:p>
            <a:pPr marL="800100" lvl="1" indent="-336550" eaLnBrk="1" hangingPunct="1">
              <a:lnSpc>
                <a:spcPct val="90000"/>
              </a:lnSpc>
              <a:spcBef>
                <a:spcPts val="528"/>
              </a:spcBef>
              <a:buFont typeface="Calibri" pitchFamily="34" charset="0"/>
              <a:buChar char="–"/>
              <a:defRPr/>
            </a:pPr>
            <a:r>
              <a:rPr lang="en-US" dirty="0">
                <a:solidFill>
                  <a:schemeClr val="tx1">
                    <a:lumMod val="75000"/>
                    <a:lumOff val="25000"/>
                  </a:schemeClr>
                </a:solidFill>
                <a:latin typeface="+mn-lt"/>
                <a:ea typeface="+mn-ea"/>
              </a:rPr>
              <a:t>They will see their scores for both the Verbal Reasoning and the Quantitative Reasoning measures</a:t>
            </a:r>
          </a:p>
          <a:p>
            <a:pPr marL="800100" lvl="1" indent="-336550" eaLnBrk="1" hangingPunct="1">
              <a:lnSpc>
                <a:spcPct val="90000"/>
              </a:lnSpc>
              <a:spcBef>
                <a:spcPts val="528"/>
              </a:spcBef>
              <a:buFont typeface="Calibri" pitchFamily="34" charset="0"/>
              <a:buChar char="–"/>
              <a:defRPr/>
            </a:pPr>
            <a:r>
              <a:rPr lang="en-US" dirty="0">
                <a:solidFill>
                  <a:schemeClr val="tx1">
                    <a:lumMod val="75000"/>
                    <a:lumOff val="25000"/>
                  </a:schemeClr>
                </a:solidFill>
                <a:latin typeface="+mn-lt"/>
                <a:ea typeface="+mn-ea"/>
              </a:rPr>
              <a:t>They can decide to use their 4 free score reports at the test center OR not to send any scores </a:t>
            </a:r>
            <a:r>
              <a:rPr lang="en-US" i="1" dirty="0">
                <a:solidFill>
                  <a:schemeClr val="tx1">
                    <a:lumMod val="75000"/>
                    <a:lumOff val="25000"/>
                  </a:schemeClr>
                </a:solidFill>
                <a:latin typeface="+mn-lt"/>
                <a:ea typeface="+mn-ea"/>
              </a:rPr>
              <a:t>at that time</a:t>
            </a:r>
          </a:p>
          <a:p>
            <a:pPr marL="800100" lvl="1" indent="-336550" eaLnBrk="1" hangingPunct="1">
              <a:lnSpc>
                <a:spcPct val="90000"/>
              </a:lnSpc>
              <a:spcBef>
                <a:spcPts val="528"/>
              </a:spcBef>
              <a:buFont typeface="Calibri" pitchFamily="34" charset="0"/>
              <a:buChar char="–"/>
              <a:defRPr/>
            </a:pPr>
            <a:r>
              <a:rPr lang="en-US" dirty="0">
                <a:solidFill>
                  <a:schemeClr val="tx1">
                    <a:lumMod val="75000"/>
                    <a:lumOff val="25000"/>
                  </a:schemeClr>
                </a:solidFill>
                <a:latin typeface="+mn-lt"/>
                <a:ea typeface="+mn-ea"/>
              </a:rPr>
              <a:t>They always have the option to decide later, too</a:t>
            </a:r>
          </a:p>
        </p:txBody>
      </p:sp>
      <p:sp>
        <p:nvSpPr>
          <p:cNvPr id="5"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D72A4420-5019-674D-B316-C00E103A5970}" type="slidenum">
              <a:rPr lang="en-US" sz="1000">
                <a:solidFill>
                  <a:srgbClr val="7F7F7F"/>
                </a:solidFill>
                <a:latin typeface="Calibri" charset="0"/>
              </a:rPr>
              <a:pPr algn="r" eaLnBrk="1" hangingPunct="1"/>
              <a:t>6</a:t>
            </a:fld>
            <a:endParaRPr lang="en-US" sz="1400">
              <a:solidFill>
                <a:srgbClr val="7F7F7F"/>
              </a:solidFill>
              <a:latin typeface="Calibri" charset="0"/>
            </a:endParaRPr>
          </a:p>
        </p:txBody>
      </p:sp>
      <p:sp>
        <p:nvSpPr>
          <p:cNvPr id="6" name="Rectangle 5"/>
          <p:cNvSpPr>
            <a:spLocks noChangeArrowheads="1"/>
          </p:cNvSpPr>
          <p:nvPr/>
        </p:nvSpPr>
        <p:spPr bwMode="auto">
          <a:xfrm>
            <a:off x="838200" y="5029200"/>
            <a:ext cx="7467600" cy="1143000"/>
          </a:xfrm>
          <a:prstGeom prst="rect">
            <a:avLst/>
          </a:prstGeom>
          <a:solidFill>
            <a:srgbClr val="FFC000"/>
          </a:solidFill>
          <a:ln w="25400">
            <a:solidFill>
              <a:srgbClr val="404040"/>
            </a:solidFill>
            <a:miter lim="800000"/>
            <a:headEnd/>
            <a:tailEnd/>
          </a:ln>
          <a:effectLst>
            <a:outerShdw blurRad="50800" dist="38100" dir="2700000" algn="tl" rotWithShape="0">
              <a:srgbClr val="000000">
                <a:alpha val="39999"/>
              </a:srgbClr>
            </a:outerShdw>
          </a:effectLst>
        </p:spPr>
        <p:txBody>
          <a:bodyPr anchor="ctr"/>
          <a:lstStyle/>
          <a:p>
            <a:pPr algn="ctr" eaLnBrk="1" hangingPunct="1"/>
            <a:r>
              <a:rPr lang="en-US" sz="2000">
                <a:solidFill>
                  <a:srgbClr val="404040"/>
                </a:solidFill>
                <a:latin typeface="Calibri" charset="0"/>
                <a:cs typeface="Verdana" charset="0"/>
              </a:rPr>
              <a:t>With the </a:t>
            </a:r>
            <a:r>
              <a:rPr lang="en-US" sz="2000" i="1">
                <a:solidFill>
                  <a:srgbClr val="404040"/>
                </a:solidFill>
                <a:latin typeface="Calibri" charset="0"/>
                <a:cs typeface="Verdana" charset="0"/>
              </a:rPr>
              <a:t>ScoreSelect</a:t>
            </a:r>
            <a:r>
              <a:rPr lang="en-US" sz="2000">
                <a:solidFill>
                  <a:srgbClr val="404040"/>
                </a:solidFill>
                <a:latin typeface="Calibri" charset="0"/>
                <a:cs typeface="Verdana" charset="0"/>
              </a:rPr>
              <a:t>® option, test takers decide which </a:t>
            </a:r>
            <a:r>
              <a:rPr lang="en-US" sz="2000" i="1">
                <a:solidFill>
                  <a:srgbClr val="404040"/>
                </a:solidFill>
                <a:latin typeface="Calibri" charset="0"/>
                <a:cs typeface="Verdana" charset="0"/>
              </a:rPr>
              <a:t>GRE</a:t>
            </a:r>
            <a:r>
              <a:rPr lang="en-US" sz="2000">
                <a:solidFill>
                  <a:srgbClr val="404040"/>
                </a:solidFill>
                <a:latin typeface="Calibri" charset="0"/>
                <a:cs typeface="Verdana" charset="0"/>
              </a:rPr>
              <a:t>® scores </a:t>
            </a:r>
          </a:p>
          <a:p>
            <a:pPr algn="ctr" eaLnBrk="1" hangingPunct="1"/>
            <a:r>
              <a:rPr lang="en-US" sz="2000">
                <a:solidFill>
                  <a:srgbClr val="404040"/>
                </a:solidFill>
                <a:latin typeface="Calibri" charset="0"/>
                <a:cs typeface="Verdana" charset="0"/>
              </a:rPr>
              <a:t>from their reportable history to send to the schools </a:t>
            </a:r>
          </a:p>
          <a:p>
            <a:pPr algn="ctr" eaLnBrk="1" hangingPunct="1"/>
            <a:r>
              <a:rPr lang="en-US" sz="2000">
                <a:solidFill>
                  <a:srgbClr val="404040"/>
                </a:solidFill>
                <a:latin typeface="Calibri" charset="0"/>
                <a:cs typeface="Verdana" charset="0"/>
              </a:rPr>
              <a:t>they designate. Scores are good for 5 years.</a:t>
            </a:r>
          </a:p>
        </p:txBody>
      </p:sp>
    </p:spTree>
    <p:extLst>
      <p:ext uri="{BB962C8B-B14F-4D97-AF65-F5344CB8AC3E}">
        <p14:creationId xmlns:p14="http://schemas.microsoft.com/office/powerpoint/2010/main" val="181909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5943600" cy="838200"/>
          </a:xfrm>
        </p:spPr>
        <p:txBody>
          <a:bodyPr/>
          <a:lstStyle/>
          <a:p>
            <a:pPr>
              <a:lnSpc>
                <a:spcPts val="2500"/>
              </a:lnSpc>
            </a:pPr>
            <a:r>
              <a:rPr lang="en-US">
                <a:latin typeface="Calibri" charset="0"/>
                <a:cs typeface="Verdana" charset="0"/>
              </a:rPr>
              <a:t>A Closer Look at the                  Quantitative Reasoning Sections</a:t>
            </a:r>
          </a:p>
        </p:txBody>
      </p:sp>
      <p:sp>
        <p:nvSpPr>
          <p:cNvPr id="5" name="Content Placeholder 2"/>
          <p:cNvSpPr>
            <a:spLocks noGrp="1"/>
          </p:cNvSpPr>
          <p:nvPr>
            <p:ph idx="1"/>
          </p:nvPr>
        </p:nvSpPr>
        <p:spPr>
          <a:xfrm>
            <a:off x="533400" y="1295400"/>
            <a:ext cx="6248400" cy="5029200"/>
          </a:xfrm>
        </p:spPr>
        <p:txBody>
          <a:bodyPr>
            <a:normAutofit/>
          </a:bodyPr>
          <a:lstStyle/>
          <a:p>
            <a:pPr>
              <a:lnSpc>
                <a:spcPct val="90000"/>
              </a:lnSpc>
              <a:spcBef>
                <a:spcPts val="525"/>
              </a:spcBef>
            </a:pPr>
            <a:r>
              <a:rPr lang="en-US" dirty="0">
                <a:latin typeface="Calibri" charset="0"/>
                <a:cs typeface="Verdana" charset="0"/>
              </a:rPr>
              <a:t>Assesses the test taker</a:t>
            </a:r>
            <a:r>
              <a:rPr lang="ja-JP" altLang="en-US" dirty="0">
                <a:latin typeface="Calibri" charset="0"/>
                <a:cs typeface="Verdana" charset="0"/>
              </a:rPr>
              <a:t>’</a:t>
            </a:r>
            <a:r>
              <a:rPr lang="en-US" dirty="0">
                <a:latin typeface="Calibri" charset="0"/>
                <a:cs typeface="Verdana" charset="0"/>
              </a:rPr>
              <a:t>s ability to interpret and analyze quantitative information and solve problems using mathematical models</a:t>
            </a:r>
          </a:p>
          <a:p>
            <a:pPr>
              <a:lnSpc>
                <a:spcPct val="90000"/>
              </a:lnSpc>
              <a:spcBef>
                <a:spcPts val="525"/>
              </a:spcBef>
            </a:pPr>
            <a:r>
              <a:rPr lang="en-US" dirty="0">
                <a:latin typeface="Calibri" charset="0"/>
                <a:cs typeface="Verdana" charset="0"/>
              </a:rPr>
              <a:t>Focuses on basic mathematical skills and</a:t>
            </a:r>
            <a:br>
              <a:rPr lang="en-US" dirty="0">
                <a:latin typeface="Calibri" charset="0"/>
                <a:cs typeface="Verdana" charset="0"/>
              </a:rPr>
            </a:br>
            <a:r>
              <a:rPr lang="en-US" dirty="0">
                <a:latin typeface="Calibri" charset="0"/>
                <a:cs typeface="Verdana" charset="0"/>
              </a:rPr>
              <a:t>elementary mathematical concepts</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Arithmetic</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Algebra</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Geometry</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Data analysis</a:t>
            </a:r>
          </a:p>
          <a:p>
            <a:pPr marL="795338" lvl="1" indent="-338138"/>
            <a:endParaRPr lang="en-US" dirty="0">
              <a:solidFill>
                <a:srgbClr val="6D235E"/>
              </a:solidFill>
              <a:latin typeface="Calibri" charset="0"/>
              <a:ea typeface="Verdana" charset="0"/>
              <a:cs typeface="Verdana" charset="0"/>
            </a:endParaRPr>
          </a:p>
        </p:txBody>
      </p:sp>
      <p:sp>
        <p:nvSpPr>
          <p:cNvPr id="11" name="Rectangle 10"/>
          <p:cNvSpPr/>
          <p:nvPr/>
        </p:nvSpPr>
        <p:spPr>
          <a:xfrm>
            <a:off x="6629400" y="5791200"/>
            <a:ext cx="1905000" cy="457200"/>
          </a:xfrm>
          <a:prstGeom prst="rect">
            <a:avLst/>
          </a:prstGeom>
          <a:solidFill>
            <a:schemeClr val="accent4">
              <a:lumMod val="20000"/>
              <a:lumOff val="80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tx1">
                    <a:lumMod val="85000"/>
                    <a:lumOff val="15000"/>
                  </a:schemeClr>
                </a:solidFill>
              </a:rPr>
              <a:t>On-screen calculator available</a:t>
            </a:r>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398BF302-F97D-F741-BBF5-610B4E4D03F9}" type="slidenum">
              <a:rPr lang="en-US" sz="1000">
                <a:solidFill>
                  <a:srgbClr val="7F7F7F"/>
                </a:solidFill>
                <a:latin typeface="Calibri" charset="0"/>
              </a:rPr>
              <a:pPr algn="r" eaLnBrk="1" hangingPunct="1"/>
              <a:t>7</a:t>
            </a:fld>
            <a:endParaRPr lang="en-US" sz="1000">
              <a:solidFill>
                <a:srgbClr val="7F7F7F"/>
              </a:solidFill>
              <a:latin typeface="Calibri" charset="0"/>
            </a:endParaRPr>
          </a:p>
        </p:txBody>
      </p:sp>
    </p:spTree>
    <p:extLst>
      <p:ext uri="{BB962C8B-B14F-4D97-AF65-F5344CB8AC3E}">
        <p14:creationId xmlns:p14="http://schemas.microsoft.com/office/powerpoint/2010/main" val="394829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5943600" cy="838200"/>
          </a:xfrm>
        </p:spPr>
        <p:txBody>
          <a:bodyPr/>
          <a:lstStyle/>
          <a:p>
            <a:r>
              <a:rPr lang="en-US">
                <a:latin typeface="Calibri" charset="0"/>
                <a:cs typeface="Verdana" charset="0"/>
              </a:rPr>
              <a:t>On-screen Calculator on the Computer-Based Test</a:t>
            </a:r>
            <a:endParaRPr lang="en-US" sz="2000">
              <a:latin typeface="Calibri" charset="0"/>
              <a:cs typeface="Verdana" charset="0"/>
            </a:endParaRPr>
          </a:p>
        </p:txBody>
      </p:sp>
      <p:sp>
        <p:nvSpPr>
          <p:cNvPr id="81923" name="Rectangle 3"/>
          <p:cNvSpPr>
            <a:spLocks noGrp="1" noChangeArrowheads="1"/>
          </p:cNvSpPr>
          <p:nvPr>
            <p:ph idx="1"/>
          </p:nvPr>
        </p:nvSpPr>
        <p:spPr>
          <a:xfrm>
            <a:off x="381000" y="1524000"/>
            <a:ext cx="6019800" cy="4525963"/>
          </a:xfrm>
        </p:spPr>
        <p:txBody>
          <a:bodyPr/>
          <a:lstStyle/>
          <a:p>
            <a:r>
              <a:rPr lang="en-US" sz="2000">
                <a:latin typeface="Calibri" charset="0"/>
                <a:cs typeface="Verdana" charset="0"/>
              </a:rPr>
              <a:t>Operated with the keyboard or mouse.</a:t>
            </a:r>
          </a:p>
          <a:p>
            <a:r>
              <a:rPr lang="en-US" sz="2000">
                <a:latin typeface="Calibri" charset="0"/>
                <a:cs typeface="Verdana" charset="0"/>
              </a:rPr>
              <a:t>Has four arithmetic functions, square root, memory and parentheses.</a:t>
            </a:r>
          </a:p>
          <a:p>
            <a:r>
              <a:rPr lang="en-US" sz="2000">
                <a:latin typeface="Calibri" charset="0"/>
                <a:cs typeface="Verdana" charset="0"/>
              </a:rPr>
              <a:t>Has a Transfer Display button to transfer a number to a Numeric Entry question (with a single answer box).</a:t>
            </a:r>
          </a:p>
          <a:p>
            <a:r>
              <a:rPr lang="en-US" sz="2000">
                <a:latin typeface="Calibri" charset="0"/>
                <a:cs typeface="Verdana" charset="0"/>
              </a:rPr>
              <a:t>Respects order of operations (e.g., the result of 1 + 2 x 3 is 7, not 9).</a:t>
            </a:r>
          </a:p>
          <a:p>
            <a:r>
              <a:rPr lang="en-US" sz="2000">
                <a:latin typeface="Calibri" charset="0"/>
                <a:cs typeface="Verdana" charset="0"/>
              </a:rPr>
              <a:t>Most questions do not require difficult computations, so the calculator should be used only when needed (e.g., larger numbers, long divisions or multiplications, square root, etc.).</a:t>
            </a:r>
          </a:p>
        </p:txBody>
      </p:sp>
      <p:pic>
        <p:nvPicPr>
          <p:cNvPr id="81924" name="Picture 8" descr="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3124200"/>
            <a:ext cx="19399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EC4B950-F086-2044-8473-AAAF2C1F77C4}" type="slidenum">
              <a:rPr lang="en-US" sz="1000">
                <a:solidFill>
                  <a:srgbClr val="7F7F7F"/>
                </a:solidFill>
                <a:latin typeface="Calibri" charset="0"/>
              </a:rPr>
              <a:pPr algn="r" eaLnBrk="1" hangingPunct="1"/>
              <a:t>8</a:t>
            </a:fld>
            <a:endParaRPr lang="en-US" sz="1400">
              <a:solidFill>
                <a:srgbClr val="7F7F7F"/>
              </a:solidFill>
              <a:latin typeface="Calibri"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96490"/>
            <a:ext cx="16906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73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5943600" cy="838200"/>
          </a:xfrm>
        </p:spPr>
        <p:txBody>
          <a:bodyPr/>
          <a:lstStyle/>
          <a:p>
            <a:pPr>
              <a:lnSpc>
                <a:spcPts val="2500"/>
              </a:lnSpc>
            </a:pPr>
            <a:r>
              <a:rPr lang="en-US">
                <a:latin typeface="Calibri" charset="0"/>
                <a:cs typeface="Verdana" charset="0"/>
              </a:rPr>
              <a:t>A Closer Look at the                         Verbal Reasoning Sections</a:t>
            </a:r>
          </a:p>
        </p:txBody>
      </p:sp>
      <p:sp>
        <p:nvSpPr>
          <p:cNvPr id="5" name="Content Placeholder 2"/>
          <p:cNvSpPr>
            <a:spLocks noGrp="1"/>
          </p:cNvSpPr>
          <p:nvPr>
            <p:ph idx="1"/>
          </p:nvPr>
        </p:nvSpPr>
        <p:spPr>
          <a:xfrm>
            <a:off x="457200" y="1828800"/>
            <a:ext cx="7924800" cy="3657600"/>
          </a:xfrm>
        </p:spPr>
        <p:txBody>
          <a:bodyPr>
            <a:normAutofit/>
          </a:bodyPr>
          <a:lstStyle/>
          <a:p>
            <a:pPr>
              <a:lnSpc>
                <a:spcPct val="90000"/>
              </a:lnSpc>
              <a:spcBef>
                <a:spcPts val="525"/>
              </a:spcBef>
            </a:pPr>
            <a:r>
              <a:rPr lang="en-US" dirty="0">
                <a:latin typeface="Calibri" charset="0"/>
                <a:cs typeface="Verdana" charset="0"/>
              </a:rPr>
              <a:t>Assesses the test taker’s ability to understand what they read and how they apply their reasoning skills</a:t>
            </a:r>
          </a:p>
          <a:p>
            <a:pPr>
              <a:lnSpc>
                <a:spcPct val="90000"/>
              </a:lnSpc>
              <a:spcBef>
                <a:spcPts val="525"/>
              </a:spcBef>
            </a:pPr>
            <a:r>
              <a:rPr lang="en-US" dirty="0">
                <a:latin typeface="Calibri" charset="0"/>
                <a:cs typeface="Verdana" charset="0"/>
              </a:rPr>
              <a:t>Question types include</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Reading Comprehension</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Text Completion</a:t>
            </a:r>
          </a:p>
          <a:p>
            <a:pPr marL="795338" lvl="1" indent="-338138">
              <a:lnSpc>
                <a:spcPct val="90000"/>
              </a:lnSpc>
              <a:spcBef>
                <a:spcPts val="525"/>
              </a:spcBef>
              <a:buFont typeface="Calibri" charset="0"/>
              <a:buChar char="–"/>
            </a:pPr>
            <a:r>
              <a:rPr lang="en-US" dirty="0">
                <a:latin typeface="Calibri" charset="0"/>
                <a:ea typeface="Verdana" charset="0"/>
                <a:cs typeface="Verdana" charset="0"/>
              </a:rPr>
              <a:t>Sentence Equivalence</a:t>
            </a:r>
          </a:p>
          <a:p>
            <a:pPr marL="795338" lvl="1" indent="-338138">
              <a:buFont typeface="Arial" charset="0"/>
              <a:buNone/>
            </a:pPr>
            <a:endParaRPr lang="en-US" sz="2400" dirty="0">
              <a:solidFill>
                <a:srgbClr val="6D235E"/>
              </a:solidFill>
              <a:latin typeface="Calibri" charset="0"/>
              <a:ea typeface="Verdana" charset="0"/>
              <a:cs typeface="Verdana" charset="0"/>
            </a:endParaRPr>
          </a:p>
          <a:p>
            <a:endParaRPr lang="en-US" dirty="0">
              <a:solidFill>
                <a:srgbClr val="6D235E"/>
              </a:solidFill>
              <a:latin typeface="Calibri" charset="0"/>
              <a:cs typeface="Verdana" charset="0"/>
            </a:endParaRPr>
          </a:p>
        </p:txBody>
      </p:sp>
      <p:pic>
        <p:nvPicPr>
          <p:cNvPr id="3072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88" y="457200"/>
            <a:ext cx="17510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81D375A-1C54-C541-82C0-A597A11BB120}" type="slidenum">
              <a:rPr lang="en-US" sz="1000">
                <a:solidFill>
                  <a:srgbClr val="7F7F7F"/>
                </a:solidFill>
                <a:latin typeface="Calibri" charset="0"/>
              </a:rPr>
              <a:pPr algn="r" eaLnBrk="1" hangingPunct="1"/>
              <a:t>9</a:t>
            </a:fld>
            <a:endParaRPr lang="en-US" sz="1000">
              <a:solidFill>
                <a:srgbClr val="7F7F7F"/>
              </a:solidFill>
              <a:latin typeface="Calibri" charset="0"/>
            </a:endParaRPr>
          </a:p>
        </p:txBody>
      </p:sp>
    </p:spTree>
    <p:extLst>
      <p:ext uri="{BB962C8B-B14F-4D97-AF65-F5344CB8AC3E}">
        <p14:creationId xmlns:p14="http://schemas.microsoft.com/office/powerpoint/2010/main" val="2484764219"/>
      </p:ext>
    </p:extLst>
  </p:cSld>
  <p:clrMapOvr>
    <a:masterClrMapping/>
  </p:clrMapOvr>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2602</TotalTime>
  <Words>1746</Words>
  <Application>Microsoft Macintosh PowerPoint</Application>
  <PresentationFormat>On-screen Show (4:3)</PresentationFormat>
  <Paragraphs>211</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vt:lpstr>
      <vt:lpstr>Verdana</vt:lpstr>
      <vt:lpstr>Wingdings</vt:lpstr>
      <vt:lpstr>GRE format</vt:lpstr>
      <vt:lpstr>GRE TEST prep Intro: GRE setup and resources</vt:lpstr>
      <vt:lpstr>GRE scores and your grad school application: Do they matter?</vt:lpstr>
      <vt:lpstr>Familiarization</vt:lpstr>
      <vt:lpstr>The Computer-delivered GRE® revised General Test</vt:lpstr>
      <vt:lpstr>GRE® Scores and Score Scales</vt:lpstr>
      <vt:lpstr>Getting Unofficial Scores</vt:lpstr>
      <vt:lpstr>A Closer Look at the                  Quantitative Reasoning Sections</vt:lpstr>
      <vt:lpstr>On-screen Calculator on the Computer-Based Test</vt:lpstr>
      <vt:lpstr>A Closer Look at the                         Verbal Reasoning Sections</vt:lpstr>
      <vt:lpstr>The Timed Test</vt:lpstr>
      <vt:lpstr>More About the Verbal Reasoning and Quantitative Reasoning Sections</vt:lpstr>
      <vt:lpstr>A Closer Look at the Test-taker Friendly Design</vt:lpstr>
      <vt:lpstr>Mark and Review Features</vt:lpstr>
      <vt:lpstr>PowerPoint Presentation</vt:lpstr>
      <vt:lpstr>A Closer Look at the                   Analytical Writing Section</vt:lpstr>
      <vt:lpstr>Familiarization</vt:lpstr>
      <vt:lpstr>On Test Day</vt:lpstr>
      <vt:lpstr>Using Breaks Wisely</vt:lpstr>
      <vt:lpstr>General Tips and Strategies</vt:lpstr>
      <vt:lpstr>General Tips and Strategies (continued)</vt:lpstr>
      <vt:lpstr>What Test Takers Need to Bring to the          Test Center</vt:lpstr>
      <vt:lpstr>Before the Start of the Test</vt:lpstr>
      <vt:lpstr>Simulating the Actual Test Experience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22</cp:revision>
  <dcterms:created xsi:type="dcterms:W3CDTF">2015-04-06T20:18:23Z</dcterms:created>
  <dcterms:modified xsi:type="dcterms:W3CDTF">2019-06-09T20:21:44Z</dcterms:modified>
</cp:coreProperties>
</file>