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58" r:id="rId4"/>
    <p:sldId id="261" r:id="rId5"/>
    <p:sldId id="262" r:id="rId6"/>
    <p:sldId id="269" r:id="rId7"/>
    <p:sldId id="263" r:id="rId8"/>
    <p:sldId id="270" r:id="rId9"/>
    <p:sldId id="268" r:id="rId10"/>
    <p:sldId id="264" r:id="rId11"/>
    <p:sldId id="265" r:id="rId12"/>
    <p:sldId id="272" r:id="rId13"/>
    <p:sldId id="271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98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5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2439-2C8D-BF4C-8C8C-64EB0E44BBC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A222-5371-8E43-9D01-0D1A856F6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88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E7213-4B32-944F-BFAD-F8C61EEF283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5FE2-C12E-9E4F-8EEE-90543F05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78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7674" y="4495800"/>
            <a:ext cx="6943725" cy="914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5686425"/>
            <a:ext cx="5638800" cy="762000"/>
          </a:xfrm>
        </p:spPr>
        <p:txBody>
          <a:bodyPr anchor="ctr"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324600" y="5682996"/>
            <a:ext cx="2209800" cy="780288"/>
          </a:xfrm>
        </p:spPr>
        <p:txBody>
          <a:bodyPr rIns="0" anchor="ctr">
            <a:normAutofit/>
          </a:bodyPr>
          <a:lstStyle>
            <a:lvl1pPr algn="r">
              <a:buFontTx/>
              <a:buNone/>
              <a:defRPr sz="16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54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9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7772400" cy="4648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1557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7"/>
            <a:ext cx="8229600" cy="4188506"/>
          </a:xfrm>
          <a:prstGeom prst="rect">
            <a:avLst/>
          </a:prstGeom>
        </p:spPr>
        <p:txBody>
          <a:bodyPr/>
          <a:lstStyle>
            <a:lvl1pPr marL="342900" indent="-228600">
              <a:defRPr sz="2400" baseline="0">
                <a:latin typeface="Verdana" pitchFamily="34" charset="0"/>
              </a:defRPr>
            </a:lvl1pPr>
            <a:lvl2pPr>
              <a:defRPr sz="2000" baseline="0">
                <a:latin typeface="Verdana" pitchFamily="34" charset="0"/>
              </a:defRPr>
            </a:lvl2pPr>
            <a:lvl3pPr>
              <a:defRPr sz="1800" baseline="0">
                <a:latin typeface="Verdana" pitchFamily="34" charset="0"/>
              </a:defRPr>
            </a:lvl3pPr>
            <a:lvl4pPr>
              <a:defRPr sz="1800" baseline="0">
                <a:latin typeface="Verdana" pitchFamily="34" charset="0"/>
              </a:defRPr>
            </a:lvl4pPr>
            <a:lvl5pPr>
              <a:defRPr sz="1800"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33400" y="0"/>
            <a:ext cx="8153400" cy="141514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3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D97E58-31F0-B541-B8C4-6F50E3D71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2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t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17638"/>
            <a:ext cx="59436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2895601"/>
            <a:ext cx="7239000" cy="1676399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89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60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5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5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6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99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95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15000" cy="64135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1"/>
            <a:ext cx="5111750" cy="4572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847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55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19601"/>
            <a:ext cx="7086600" cy="12192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6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60066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21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943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04040"/>
          </a:solidFill>
          <a:latin typeface="+mn-lt"/>
          <a:ea typeface="ＭＳ Ｐゴシック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404040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404040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GRE TEST prep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Geometry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Beth Bowman, Ph.D.</a:t>
            </a:r>
          </a:p>
          <a:p>
            <a:r>
              <a:rPr lang="en-US" dirty="0" smtClean="0"/>
              <a:t>VSSA GRE prep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3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632"/>
            <a:ext cx="8229600" cy="4419599"/>
          </a:xfrm>
        </p:spPr>
        <p:txBody>
          <a:bodyPr/>
          <a:lstStyle/>
          <a:p>
            <a:r>
              <a:rPr lang="en-US" sz="2000" dirty="0" smtClean="0">
                <a:solidFill>
                  <a:srgbClr val="77933C"/>
                </a:solidFill>
              </a:rPr>
              <a:t>PR 283: In the figure above, a circle with the center O is inscribed in square WXYZ. If the circle has radius 3, then PZ =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6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3√2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6 + √2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3 + √3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3√2 + 3</a:t>
            </a:r>
          </a:p>
          <a:p>
            <a:r>
              <a:rPr lang="en-US" sz="2000" dirty="0" smtClean="0">
                <a:solidFill>
                  <a:srgbClr val="77933C"/>
                </a:solidFill>
              </a:rPr>
              <a:t>K 207: In the figure below, if the area of the circle with center O is 9π, what is the area of triangle POQ?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4.5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6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9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3.5π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4.5π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85062" y="2169467"/>
            <a:ext cx="1241088" cy="113999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85062" y="2169467"/>
            <a:ext cx="1241088" cy="113999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85062" y="2169467"/>
            <a:ext cx="1241088" cy="113999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8290" y="1873864"/>
            <a:ext cx="488986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8463" y="1873864"/>
            <a:ext cx="39551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8463" y="3078627"/>
            <a:ext cx="37402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8299" y="3078627"/>
            <a:ext cx="39551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5886" y="2296931"/>
            <a:ext cx="37026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533" y="2616962"/>
            <a:ext cx="42692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76987" y="268942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91539" y="229693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29545" y="4714939"/>
            <a:ext cx="1241088" cy="113999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2"/>
            <a:endCxn id="26" idx="6"/>
          </p:cNvCxnSpPr>
          <p:nvPr/>
        </p:nvCxnSpPr>
        <p:spPr>
          <a:xfrm flipV="1">
            <a:off x="3629545" y="5280615"/>
            <a:ext cx="683365" cy="43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96520" y="4251380"/>
            <a:ext cx="42692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2715" y="5073235"/>
            <a:ext cx="37026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1016" y="5162434"/>
            <a:ext cx="42692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21470" y="523489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21470" y="4673867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26" idx="4"/>
          </p:cNvCxnSpPr>
          <p:nvPr/>
        </p:nvCxnSpPr>
        <p:spPr>
          <a:xfrm>
            <a:off x="4266253" y="4719587"/>
            <a:ext cx="937" cy="60674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29545" y="4714939"/>
            <a:ext cx="635771" cy="5699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583825" y="523921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4139850" y="5158113"/>
            <a:ext cx="12734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39850" y="5158113"/>
            <a:ext cx="0" cy="12682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7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4" grpId="0"/>
      <p:bldP spid="25" grpId="0"/>
      <p:bldP spid="26" grpId="0" animBg="1"/>
      <p:bldP spid="27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06" y="1165414"/>
            <a:ext cx="8060894" cy="4749800"/>
          </a:xfrm>
        </p:spPr>
        <p:txBody>
          <a:bodyPr/>
          <a:lstStyle/>
          <a:p>
            <a:pPr lvl="1"/>
            <a:endParaRPr lang="en-US" dirty="0" smtClean="0">
              <a:solidFill>
                <a:srgbClr val="77933C"/>
              </a:solidFill>
            </a:endParaRPr>
          </a:p>
          <a:p>
            <a:r>
              <a:rPr lang="en-US" sz="2000" dirty="0" smtClean="0">
                <a:solidFill>
                  <a:srgbClr val="77933C"/>
                </a:solidFill>
              </a:rPr>
              <a:t>PR 289: What is the length of the longest distance between any two corners in a rectangular box with dimensions 3 inches by 4 inches by 5 inches?</a:t>
            </a:r>
          </a:p>
          <a:p>
            <a:r>
              <a:rPr lang="en-US" sz="2000" dirty="0" smtClean="0">
                <a:solidFill>
                  <a:srgbClr val="77933C"/>
                </a:solidFill>
              </a:rPr>
              <a:t>PR 291: Compare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The diameter of a circle with area 49π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14</a:t>
            </a:r>
          </a:p>
          <a:p>
            <a:r>
              <a:rPr lang="en-US" sz="2000" dirty="0" smtClean="0">
                <a:solidFill>
                  <a:srgbClr val="77933C"/>
                </a:solidFill>
              </a:rPr>
              <a:t>PR 292: D is the midpoint of AC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Compare</a:t>
            </a:r>
          </a:p>
          <a:p>
            <a:pPr lvl="1"/>
            <a:r>
              <a:rPr lang="en-US" dirty="0" smtClean="0">
                <a:solidFill>
                  <a:srgbClr val="77933C"/>
                </a:solidFill>
              </a:rPr>
              <a:t>m</a:t>
            </a:r>
          </a:p>
          <a:p>
            <a:pPr lvl="1"/>
            <a:r>
              <a:rPr lang="en-US" dirty="0">
                <a:solidFill>
                  <a:srgbClr val="77933C"/>
                </a:solidFill>
              </a:rPr>
              <a:t>n</a:t>
            </a:r>
            <a:endParaRPr lang="en-US" dirty="0" smtClean="0">
              <a:solidFill>
                <a:srgbClr val="77933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30025" y="4220378"/>
            <a:ext cx="1530143" cy="808097"/>
            <a:chOff x="2930916" y="3838460"/>
            <a:chExt cx="1687084" cy="937969"/>
          </a:xfrm>
          <a:effectLst/>
        </p:grpSpPr>
        <p:cxnSp>
          <p:nvCxnSpPr>
            <p:cNvPr id="18" name="Straight Connector 17"/>
            <p:cNvCxnSpPr/>
            <p:nvPr/>
          </p:nvCxnSpPr>
          <p:spPr>
            <a:xfrm flipH="1">
              <a:off x="2930916" y="3838460"/>
              <a:ext cx="1066540" cy="9316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2930916" y="4770095"/>
              <a:ext cx="1687084" cy="63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997456" y="3838460"/>
              <a:ext cx="620544" cy="9316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616454" y="4288606"/>
            <a:ext cx="40918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1360" y="4966415"/>
            <a:ext cx="34584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9940" y="4966415"/>
            <a:ext cx="3424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2799" y="3910972"/>
            <a:ext cx="34291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0012" y="4791179"/>
            <a:ext cx="60327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825443" y="4220379"/>
            <a:ext cx="156662" cy="8080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83819" y="4285975"/>
            <a:ext cx="33074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54888" y="4966415"/>
            <a:ext cx="36252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0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735"/>
            <a:ext cx="8229600" cy="44195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K 291 11: AD = DC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Compare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The area of ΔBAD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The area of ΔBCD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K 293 19: The perimeter of a square equals the perimeter of a rectangle that is not a square.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Compare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The area of the square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The area of the rectangle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K 294 27: A square has the same area as a rectangle whose length is 2 more than its width. If the perimeter of the rectangle is 12, what is the perimeter of the square?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6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6√2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8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8√2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10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58669" y="1378469"/>
            <a:ext cx="1530143" cy="808097"/>
            <a:chOff x="2930916" y="3838460"/>
            <a:chExt cx="1687084" cy="937969"/>
          </a:xfrm>
          <a:effectLst/>
        </p:grpSpPr>
        <p:cxnSp>
          <p:nvCxnSpPr>
            <p:cNvPr id="6" name="Straight Connector 5"/>
            <p:cNvCxnSpPr/>
            <p:nvPr/>
          </p:nvCxnSpPr>
          <p:spPr>
            <a:xfrm flipH="1">
              <a:off x="2930916" y="3838460"/>
              <a:ext cx="1066540" cy="9316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930916" y="4770095"/>
              <a:ext cx="1687084" cy="63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3997456" y="3838460"/>
              <a:ext cx="620544" cy="9316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420004" y="2124506"/>
            <a:ext cx="34584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8584" y="2124506"/>
            <a:ext cx="3424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1443" y="1069063"/>
            <a:ext cx="34291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54087" y="1378470"/>
            <a:ext cx="156662" cy="8080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83532" y="2124506"/>
            <a:ext cx="36252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7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380"/>
            <a:ext cx="8229600" cy="44195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K 212 1: What is the value of x in the figure above?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4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3√3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3√5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5√3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9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K 230 5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Compare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Perimeter of square A / Perimeter of square B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Length of WY / Length of PR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K 290 5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Compare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77933C"/>
                </a:solidFill>
              </a:rPr>
              <a:t>z</a:t>
            </a:r>
            <a:endParaRPr lang="en-US" dirty="0" smtClean="0">
              <a:solidFill>
                <a:srgbClr val="77933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20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ETS 155 1: In the figure, ABCD is a parallelogram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Compare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The area of ABCD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24</a:t>
            </a:r>
            <a:endParaRPr lang="en-US" dirty="0">
              <a:solidFill>
                <a:srgbClr val="77933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19753" y="898425"/>
            <a:ext cx="1610467" cy="1560761"/>
            <a:chOff x="2930917" y="3621425"/>
            <a:chExt cx="1775647" cy="1811597"/>
          </a:xfrm>
          <a:effectLst/>
        </p:grpSpPr>
        <p:cxnSp>
          <p:nvCxnSpPr>
            <p:cNvPr id="6" name="Straight Connector 5"/>
            <p:cNvCxnSpPr/>
            <p:nvPr/>
          </p:nvCxnSpPr>
          <p:spPr>
            <a:xfrm flipH="1">
              <a:off x="2930917" y="3621425"/>
              <a:ext cx="741975" cy="114866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930917" y="4770096"/>
              <a:ext cx="1370151" cy="66292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3659608" y="3624927"/>
              <a:ext cx="1046956" cy="2383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573863" y="2341811"/>
            <a:ext cx="31732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7233" y="1699468"/>
            <a:ext cx="33062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5369" y="690520"/>
            <a:ext cx="33141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9740" y="1543466"/>
            <a:ext cx="32127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662445" y="1095456"/>
            <a:ext cx="367775" cy="136373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0182" y="2097101"/>
            <a:ext cx="33141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1772" y="583421"/>
            <a:ext cx="35812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64935" y="898922"/>
            <a:ext cx="36365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7860" y="1059852"/>
            <a:ext cx="33141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7891190" y="1159543"/>
            <a:ext cx="119972" cy="2713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02952" y="1095457"/>
            <a:ext cx="13585" cy="640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521355" y="1828029"/>
            <a:ext cx="76672" cy="1140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504093" y="1783232"/>
            <a:ext cx="93934" cy="447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379163" y="3144910"/>
            <a:ext cx="0" cy="7773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379163" y="3922225"/>
            <a:ext cx="7762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379163" y="3144910"/>
            <a:ext cx="7762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55372" y="3144910"/>
            <a:ext cx="0" cy="7773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379163" y="3144910"/>
            <a:ext cx="776209" cy="7773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54512" y="2815366"/>
            <a:ext cx="41290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09889" y="2820401"/>
            <a:ext cx="34280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79680" y="3862461"/>
            <a:ext cx="34280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38997" y="3865829"/>
            <a:ext cx="33855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83609" y="4095318"/>
            <a:ext cx="124595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Square 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7891190" y="3144910"/>
            <a:ext cx="0" cy="7773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891190" y="3922225"/>
            <a:ext cx="7762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891190" y="3144910"/>
            <a:ext cx="7762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67399" y="3144910"/>
            <a:ext cx="0" cy="7773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91190" y="3144910"/>
            <a:ext cx="776209" cy="7773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66539" y="2815366"/>
            <a:ext cx="32386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21916" y="2820401"/>
            <a:ext cx="36635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91707" y="3862461"/>
            <a:ext cx="3424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51024" y="3865829"/>
            <a:ext cx="35137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95636" y="4095318"/>
            <a:ext cx="124640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Square B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3303860" y="4263552"/>
            <a:ext cx="776209" cy="7773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03860" y="4934411"/>
            <a:ext cx="11747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238482" y="4591138"/>
            <a:ext cx="57780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4z°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71725" y="4592633"/>
            <a:ext cx="57780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5877233" y="5294119"/>
            <a:ext cx="672953" cy="98962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793958" y="5294119"/>
            <a:ext cx="672953" cy="98962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555615" y="5294119"/>
            <a:ext cx="92193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877234" y="6276732"/>
            <a:ext cx="92204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410691" y="5267372"/>
            <a:ext cx="75002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125°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49794" y="5591881"/>
            <a:ext cx="33141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1949" y="6216968"/>
            <a:ext cx="33141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52820" y="6099076"/>
            <a:ext cx="3424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27624" y="6099076"/>
            <a:ext cx="36252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41569" y="5109453"/>
            <a:ext cx="34291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52689" y="5112012"/>
            <a:ext cx="34584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1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921"/>
            <a:ext cx="8229600" cy="441959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77933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PR 295 6: The circle with center D is drawn inside the circle with center C, as shown in the figure. If CD = 3, which is the area of semicircle EAB?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(9/2) π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9π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12π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18π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36π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77933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K 261 12: ΔABC lies in the </a:t>
            </a:r>
            <a:r>
              <a:rPr lang="en-US" sz="2000" dirty="0" err="1" smtClean="0">
                <a:solidFill>
                  <a:srgbClr val="77933C"/>
                </a:solidFill>
              </a:rPr>
              <a:t>xy</a:t>
            </a:r>
            <a:r>
              <a:rPr lang="en-US" sz="2000" dirty="0" smtClean="0">
                <a:solidFill>
                  <a:srgbClr val="77933C"/>
                </a:solidFill>
              </a:rPr>
              <a:t>-plane with C at (0,0), B at (6, 0), and A at (x, y), where x and y are positive. The area of ΔABC is 18 square units.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Compare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77933C"/>
                </a:solidFill>
              </a:rPr>
              <a:t>6</a:t>
            </a:r>
            <a:endParaRPr lang="en-US" dirty="0" smtClean="0">
              <a:solidFill>
                <a:srgbClr val="7793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questions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54872" y="1979332"/>
            <a:ext cx="1768488" cy="1898390"/>
            <a:chOff x="2376986" y="3099591"/>
            <a:chExt cx="2176145" cy="2253602"/>
          </a:xfrm>
        </p:grpSpPr>
        <p:sp>
          <p:nvSpPr>
            <p:cNvPr id="6" name="Oval 5"/>
            <p:cNvSpPr/>
            <p:nvPr/>
          </p:nvSpPr>
          <p:spPr>
            <a:xfrm>
              <a:off x="2695604" y="3515535"/>
              <a:ext cx="1857527" cy="179193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7" name="Straight Connector 6"/>
            <p:cNvCxnSpPr>
              <a:stCxn id="16" idx="4"/>
            </p:cNvCxnSpPr>
            <p:nvPr/>
          </p:nvCxnSpPr>
          <p:spPr>
            <a:xfrm flipV="1">
              <a:off x="3632211" y="3515536"/>
              <a:ext cx="15800" cy="17919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1000" y="3099591"/>
              <a:ext cx="400321" cy="40190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76986" y="4134872"/>
              <a:ext cx="400815" cy="40190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2340" y="3952157"/>
              <a:ext cx="403527" cy="40190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C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3864" y="4891527"/>
              <a:ext cx="386884" cy="40190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E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94639" y="427426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Oval 14"/>
            <p:cNvSpPr/>
            <p:nvPr/>
          </p:nvSpPr>
          <p:spPr>
            <a:xfrm>
              <a:off x="3603232" y="346981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Oval 15"/>
            <p:cNvSpPr/>
            <p:nvPr/>
          </p:nvSpPr>
          <p:spPr>
            <a:xfrm>
              <a:off x="3118948" y="4308826"/>
              <a:ext cx="1026526" cy="9986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Oval 19"/>
            <p:cNvSpPr/>
            <p:nvPr/>
          </p:nvSpPr>
          <p:spPr>
            <a:xfrm>
              <a:off x="3590204" y="475537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Oval 20"/>
            <p:cNvSpPr/>
            <p:nvPr/>
          </p:nvSpPr>
          <p:spPr>
            <a:xfrm>
              <a:off x="3586491" y="526175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64" y="4536316"/>
              <a:ext cx="421773" cy="40190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49884" y="431998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0237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292"/>
            <a:ext cx="8229600" cy="44195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PR 316 1: Line AB is tangent to the circle C at point A. The radius of the circle with center C is 5 and BC = (10√3)/3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Compare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length of line segment AB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length of line segment AC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PR 318 9: What is the area of triangle ABC?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4√2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6075215" y="2271185"/>
            <a:ext cx="1054837" cy="101251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895974" y="1956806"/>
            <a:ext cx="690714" cy="81122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40212" y="2082006"/>
            <a:ext cx="20255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5101" y="2537196"/>
            <a:ext cx="20487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40968" y="2722308"/>
            <a:ext cx="91440" cy="9144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35377" y="2046944"/>
            <a:ext cx="91440" cy="9144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43859" y="2369225"/>
            <a:ext cx="91440" cy="9144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189579" y="2414946"/>
            <a:ext cx="397109" cy="35308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83185" y="2094644"/>
            <a:ext cx="103503" cy="67338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19566" y="1725973"/>
            <a:ext cx="20255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973441" y="3600781"/>
            <a:ext cx="0" cy="12698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84449" y="4731379"/>
            <a:ext cx="14446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2" idx="1"/>
          </p:cNvCxnSpPr>
          <p:nvPr/>
        </p:nvCxnSpPr>
        <p:spPr>
          <a:xfrm>
            <a:off x="2973441" y="3744161"/>
            <a:ext cx="767327" cy="95488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99317" y="3494403"/>
            <a:ext cx="38033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23861" y="369844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19483" y="4679875"/>
            <a:ext cx="38033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27377" y="46856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2969581" y="3744161"/>
            <a:ext cx="1123432" cy="97414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02847" y="4674269"/>
            <a:ext cx="38033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68005" y="467878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1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 animBg="1"/>
      <p:bldP spid="12" grpId="0" animBg="1"/>
      <p:bldP spid="17" grpId="0" animBg="1"/>
      <p:bldP spid="24" grpId="0"/>
      <p:bldP spid="28" grpId="0"/>
      <p:bldP spid="29" grpId="0" animBg="1"/>
      <p:bldP spid="30" grpId="0"/>
      <p:bldP spid="32" grpId="0" animBg="1"/>
      <p:bldP spid="38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Areas of Knowledge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0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63"/>
            <a:ext cx="6686268" cy="489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Lines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180° on straight line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K 242 2: In the diagram, L</a:t>
            </a:r>
            <a:r>
              <a:rPr lang="en-US" sz="2000" baseline="-25000" dirty="0" smtClean="0">
                <a:solidFill>
                  <a:schemeClr val="tx2"/>
                </a:solidFill>
              </a:rPr>
              <a:t>1</a:t>
            </a:r>
            <a:r>
              <a:rPr lang="en-US" sz="2000" dirty="0" smtClean="0">
                <a:solidFill>
                  <a:schemeClr val="tx2"/>
                </a:solidFill>
              </a:rPr>
              <a:t> is parallel to L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. The measure of angle q is 40°. What is the sum of the measures of the acute angles shown in the diagram?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K 263 22: Which of the following statements must be true about the figure shown to the right if L</a:t>
            </a:r>
            <a:r>
              <a:rPr lang="en-US" sz="2000" baseline="-25000" dirty="0" smtClean="0">
                <a:solidFill>
                  <a:srgbClr val="77933C"/>
                </a:solidFill>
              </a:rPr>
              <a:t>1</a:t>
            </a:r>
            <a:r>
              <a:rPr lang="en-US" sz="2000" dirty="0" smtClean="0">
                <a:solidFill>
                  <a:srgbClr val="77933C"/>
                </a:solidFill>
              </a:rPr>
              <a:t> is parallel to L</a:t>
            </a:r>
            <a:r>
              <a:rPr lang="en-US" sz="2000" baseline="-25000" dirty="0" smtClean="0">
                <a:solidFill>
                  <a:srgbClr val="77933C"/>
                </a:solidFill>
              </a:rPr>
              <a:t>2</a:t>
            </a:r>
            <a:r>
              <a:rPr lang="en-US" sz="2000" dirty="0" smtClean="0">
                <a:solidFill>
                  <a:srgbClr val="77933C"/>
                </a:solidFill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x = 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x = b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a = b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y = b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x + y = a + b</a:t>
            </a:r>
            <a:endParaRPr lang="en-US" dirty="0">
              <a:solidFill>
                <a:srgbClr val="77933C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71622" y="2092405"/>
            <a:ext cx="803955" cy="1018218"/>
            <a:chOff x="1071622" y="2092404"/>
            <a:chExt cx="979335" cy="167391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83362" y="2092404"/>
              <a:ext cx="793719" cy="167391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183362" y="2092404"/>
              <a:ext cx="793719" cy="13934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51685" y="2092404"/>
              <a:ext cx="346771" cy="48095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11627" y="3110622"/>
              <a:ext cx="351961" cy="48095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1622" y="2584847"/>
              <a:ext cx="328378" cy="48095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8996" y="2618179"/>
              <a:ext cx="351961" cy="48095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34336" y="2138048"/>
            <a:ext cx="656024" cy="7017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a=b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c=d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7833" y="2138048"/>
            <a:ext cx="656024" cy="7017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a=b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c=d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578675" y="1877291"/>
            <a:ext cx="841563" cy="1261061"/>
            <a:chOff x="3578677" y="1877291"/>
            <a:chExt cx="1339569" cy="190141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846799" y="2081551"/>
              <a:ext cx="793719" cy="167391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647124" y="1877291"/>
              <a:ext cx="793719" cy="13934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87601" y="1877291"/>
              <a:ext cx="490099" cy="51046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3442" y="3268237"/>
              <a:ext cx="497434" cy="51046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8677" y="2369733"/>
              <a:ext cx="464104" cy="51046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20812" y="2775793"/>
              <a:ext cx="497434" cy="51046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914792" y="2372912"/>
              <a:ext cx="793719" cy="13934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640518" y="1835329"/>
            <a:ext cx="240000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If two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lines parallel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0152" y="2191578"/>
            <a:ext cx="1586229" cy="7017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 + c = 180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+ d =180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103188" y="4850710"/>
            <a:ext cx="2776519" cy="1216130"/>
            <a:chOff x="6310650" y="3153467"/>
            <a:chExt cx="3087198" cy="1380962"/>
          </a:xfrm>
        </p:grpSpPr>
        <p:sp>
          <p:nvSpPr>
            <p:cNvPr id="29" name="TextBox 28"/>
            <p:cNvSpPr txBox="1"/>
            <p:nvPr/>
          </p:nvSpPr>
          <p:spPr>
            <a:xfrm>
              <a:off x="8712381" y="3426283"/>
              <a:ext cx="456978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</a:t>
              </a:r>
              <a:r>
                <a:rPr lang="en-US" baseline="-25000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 rot="3605671">
              <a:off x="6810081" y="2654036"/>
              <a:ext cx="1320018" cy="2318879"/>
              <a:chOff x="2933543" y="4556385"/>
              <a:chExt cx="1320018" cy="2318879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17994329" flipH="1">
                <a:off x="3028370" y="5225091"/>
                <a:ext cx="1130364" cy="13200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250264" y="4575076"/>
                <a:ext cx="793719" cy="13934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7994329" flipV="1">
                <a:off x="3069831" y="5702432"/>
                <a:ext cx="2318879" cy="267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8940870" y="4115037"/>
              <a:ext cx="456978" cy="41939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</a:t>
              </a:r>
              <a:r>
                <a:rPr lang="en-US" baseline="-25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13433" y="3586070"/>
              <a:ext cx="496329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y°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42692" y="3586070"/>
              <a:ext cx="498585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00673" y="3932447"/>
              <a:ext cx="496329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82241" y="3947585"/>
              <a:ext cx="504350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949519" y="2926167"/>
            <a:ext cx="2370144" cy="1365293"/>
            <a:chOff x="6534007" y="3193783"/>
            <a:chExt cx="2635352" cy="1550342"/>
          </a:xfrm>
        </p:grpSpPr>
        <p:sp>
          <p:nvSpPr>
            <p:cNvPr id="49" name="TextBox 48"/>
            <p:cNvSpPr txBox="1"/>
            <p:nvPr/>
          </p:nvSpPr>
          <p:spPr>
            <a:xfrm>
              <a:off x="7558866" y="3193783"/>
              <a:ext cx="497332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712381" y="3426283"/>
              <a:ext cx="456978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</a:t>
              </a:r>
              <a:r>
                <a:rPr lang="en-US" baseline="-25000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 rot="3605671">
              <a:off x="6928195" y="2851351"/>
              <a:ext cx="1363970" cy="2152345"/>
              <a:chOff x="3080275" y="4575076"/>
              <a:chExt cx="1363970" cy="2152345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7994329" flipH="1">
                <a:off x="3175102" y="4938314"/>
                <a:ext cx="1130364" cy="13200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3250264" y="4575076"/>
                <a:ext cx="793719" cy="13934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3650526" y="5334015"/>
                <a:ext cx="793719" cy="13934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8058051" y="3208921"/>
              <a:ext cx="434670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f</a:t>
              </a: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39146" y="4078513"/>
              <a:ext cx="456978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</a:t>
              </a:r>
              <a:r>
                <a:rPr lang="en-US" baseline="-25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64332" y="3586069"/>
              <a:ext cx="506856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h</a:t>
              </a: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76050" y="3586069"/>
              <a:ext cx="504350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g</a:t>
              </a: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51572" y="3932447"/>
              <a:ext cx="504350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50756" y="3947585"/>
              <a:ext cx="504350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57037" y="4324734"/>
              <a:ext cx="478157" cy="41939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s</a:t>
              </a: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68755" y="4324735"/>
              <a:ext cx="453970" cy="41939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5780152" y="4926613"/>
            <a:ext cx="452907" cy="116246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48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2120"/>
            <a:ext cx="8229600" cy="44195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=180°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Equilateral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Isosceles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Right (next page)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Area = 1/2bh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Angle/side relationship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Longest side opposite longest angle, etc…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Length of longest side &lt; length of other sides sum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PR 272: A triangle has sides 4, 7, and x. Which of the following could be the perimeter of the triangle?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13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16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17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20 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22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PR 296 10: Compare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x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5.9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714775" y="1767350"/>
            <a:ext cx="0" cy="447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722863" y="2214689"/>
            <a:ext cx="1218568" cy="5916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722863" y="1767351"/>
            <a:ext cx="1218568" cy="103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92131" y="5372075"/>
            <a:ext cx="0" cy="447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100219" y="5819414"/>
            <a:ext cx="1218568" cy="5916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00219" y="5372076"/>
            <a:ext cx="1218568" cy="103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29246" y="5333999"/>
            <a:ext cx="396638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6502" y="5326971"/>
            <a:ext cx="396638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9864" y="5826442"/>
            <a:ext cx="381986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8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37" y="901976"/>
            <a:ext cx="8229600" cy="441959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Pythagorean theorem 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b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c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3, 4, 5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5, 12, 13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PR 276: What is the area of the rectangle above?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77933C"/>
                </a:solidFill>
              </a:rPr>
              <a:t>PR 297 13: In the rectangle ABCD above, what is the area of the triangle ABD?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Right Isosceles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x, x, x√2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30:60:90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x,</a:t>
            </a:r>
            <a:r>
              <a:rPr lang="en-US" dirty="0"/>
              <a:t> </a:t>
            </a:r>
            <a:r>
              <a:rPr lang="en-US" dirty="0" smtClean="0"/>
              <a:t>x√3, 2x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1F497D"/>
                </a:solidFill>
              </a:rPr>
              <a:t>PR 279: Triangle XYZ is an equilateral triangle. If the perimeter of the triangle is 12, what is its area?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2√3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4√3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8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12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8√3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2379337" y="5426635"/>
            <a:ext cx="6324600" cy="3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17418" y="1204532"/>
            <a:ext cx="1904925" cy="9523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7419" y="1954907"/>
            <a:ext cx="187606" cy="202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7419" y="1204532"/>
            <a:ext cx="187606" cy="202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4737" y="1204532"/>
            <a:ext cx="187606" cy="202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34737" y="1954907"/>
            <a:ext cx="187606" cy="202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17418" y="1204532"/>
            <a:ext cx="1904925" cy="9523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6638" y="1406556"/>
            <a:ext cx="396638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9106" y="1298304"/>
            <a:ext cx="608610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18608" y="3267606"/>
            <a:ext cx="938030" cy="808097"/>
            <a:chOff x="3997456" y="3838460"/>
            <a:chExt cx="620544" cy="937969"/>
          </a:xfrm>
          <a:effectLst/>
        </p:grpSpPr>
        <p:cxnSp>
          <p:nvCxnSpPr>
            <p:cNvPr id="15" name="Straight Connector 14"/>
            <p:cNvCxnSpPr/>
            <p:nvPr/>
          </p:nvCxnSpPr>
          <p:spPr>
            <a:xfrm>
              <a:off x="3997456" y="3838460"/>
              <a:ext cx="0" cy="93796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997456" y="4776429"/>
              <a:ext cx="62054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997456" y="3838460"/>
              <a:ext cx="620544" cy="9316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839141" y="3747846"/>
            <a:ext cx="32127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47560" y="3225158"/>
            <a:ext cx="562818" cy="808097"/>
            <a:chOff x="3997456" y="3838460"/>
            <a:chExt cx="620544" cy="937969"/>
          </a:xfrm>
          <a:effectLst/>
        </p:grpSpPr>
        <p:cxnSp>
          <p:nvCxnSpPr>
            <p:cNvPr id="23" name="Straight Connector 22"/>
            <p:cNvCxnSpPr/>
            <p:nvPr/>
          </p:nvCxnSpPr>
          <p:spPr>
            <a:xfrm>
              <a:off x="3997456" y="3838460"/>
              <a:ext cx="0" cy="93796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997456" y="4776429"/>
              <a:ext cx="62054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3997456" y="3838460"/>
              <a:ext cx="620544" cy="9316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537483" y="3394758"/>
            <a:ext cx="32127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34121" y="3280222"/>
            <a:ext cx="65692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x√2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8296" y="3723857"/>
            <a:ext cx="32127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9106" y="3290755"/>
            <a:ext cx="46802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2x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8603" y="3443155"/>
            <a:ext cx="65692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x√3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3453" y="2950904"/>
            <a:ext cx="60327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00221" y="3795959"/>
            <a:ext cx="60327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47560" y="3892336"/>
            <a:ext cx="130736" cy="13546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15443" y="3934785"/>
            <a:ext cx="130736" cy="13546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255000" y="4012526"/>
            <a:ext cx="60327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45</a:t>
            </a: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0846" y="2968722"/>
            <a:ext cx="60327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45</a:t>
            </a: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58514" y="1035700"/>
            <a:ext cx="1408115" cy="13954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579023" y="2229082"/>
            <a:ext cx="187606" cy="202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7358514" y="1035700"/>
            <a:ext cx="1408115" cy="139540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26963" y="2041586"/>
            <a:ext cx="396638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66859" y="1340640"/>
            <a:ext cx="396638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60195" y="611079"/>
            <a:ext cx="413244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21935" y="611079"/>
            <a:ext cx="417477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19818" y="2431106"/>
            <a:ext cx="441572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83664" y="2091063"/>
            <a:ext cx="415498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9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3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  <p:bldP spid="38" grpId="0" animBg="1"/>
      <p:bldP spid="42" grpId="0" animBg="1"/>
      <p:bldP spid="44" grpId="0"/>
      <p:bldP spid="45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1F497D"/>
                </a:solidFill>
              </a:rPr>
              <a:t>K 199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1F497D"/>
                </a:solidFill>
              </a:rPr>
              <a:t>	</a:t>
            </a:r>
            <a:r>
              <a:rPr lang="en-US" dirty="0" smtClean="0">
                <a:solidFill>
                  <a:srgbClr val="1F497D"/>
                </a:solidFill>
              </a:rPr>
              <a:t>In the triangle above, what is the length of side BC?</a:t>
            </a:r>
            <a:endParaRPr lang="en-US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K 204 1: In the triangle ABC, if AB=4, then AC=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6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7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8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9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10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K 296 36: In the figure below, what is the value of x?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893622" y="313562"/>
            <a:ext cx="3076966" cy="2250705"/>
            <a:chOff x="3596478" y="1748117"/>
            <a:chExt cx="3076966" cy="2250705"/>
          </a:xfrm>
        </p:grpSpPr>
        <p:grpSp>
          <p:nvGrpSpPr>
            <p:cNvPr id="5" name="Group 4"/>
            <p:cNvGrpSpPr/>
            <p:nvPr/>
          </p:nvGrpSpPr>
          <p:grpSpPr>
            <a:xfrm rot="8143852">
              <a:off x="4253060" y="2440334"/>
              <a:ext cx="1580654" cy="1558488"/>
              <a:chOff x="3997456" y="3838460"/>
              <a:chExt cx="620544" cy="937969"/>
            </a:xfrm>
            <a:effectLst/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997456" y="3838460"/>
                <a:ext cx="0" cy="937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3997456" y="4776429"/>
                <a:ext cx="6205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3997456" y="3838460"/>
                <a:ext cx="620544" cy="9316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4879322" y="3203050"/>
              <a:ext cx="5452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noProof="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3523" y="2310469"/>
              <a:ext cx="76537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√2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4043" y="2882512"/>
              <a:ext cx="70287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45</a:t>
              </a:r>
              <a:r>
                <a:rPr lang="en-US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96478" y="3067178"/>
              <a:ext cx="5452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93751" y="1748117"/>
              <a:ext cx="5452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noProof="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28155" y="3041233"/>
              <a:ext cx="5452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57563" y="2710022"/>
            <a:ext cx="3185944" cy="1700904"/>
            <a:chOff x="3596478" y="2167912"/>
            <a:chExt cx="3185944" cy="1700904"/>
          </a:xfrm>
        </p:grpSpPr>
        <p:grpSp>
          <p:nvGrpSpPr>
            <p:cNvPr id="20" name="Group 19"/>
            <p:cNvGrpSpPr/>
            <p:nvPr/>
          </p:nvGrpSpPr>
          <p:grpSpPr>
            <a:xfrm rot="8143852">
              <a:off x="3810465" y="2310328"/>
              <a:ext cx="2732575" cy="1558488"/>
              <a:chOff x="3698223" y="3838460"/>
              <a:chExt cx="1072773" cy="937969"/>
            </a:xfrm>
            <a:effectLst/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97456" y="3838460"/>
                <a:ext cx="0" cy="937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997456" y="4776429"/>
                <a:ext cx="6205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3456148">
                <a:off x="3698223" y="4193473"/>
                <a:ext cx="1072773" cy="30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084043" y="2882512"/>
              <a:ext cx="70287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60°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6478" y="3067178"/>
              <a:ext cx="5452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0040" y="2167912"/>
              <a:ext cx="5452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noProof="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30807" y="2856090"/>
              <a:ext cx="751615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noProof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150°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 flipV="1">
            <a:off x="1479176" y="5244353"/>
            <a:ext cx="2940091" cy="7880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479176" y="5244353"/>
            <a:ext cx="720363" cy="77544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8143852" flipH="1" flipV="1">
            <a:off x="2522748" y="5255905"/>
            <a:ext cx="1580654" cy="15479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19267" y="4796118"/>
            <a:ext cx="107909" cy="12438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199541" y="4796118"/>
            <a:ext cx="2327635" cy="122368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35942" y="5489492"/>
            <a:ext cx="70287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01555" y="5694654"/>
            <a:ext cx="70287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67815" y="5696537"/>
            <a:ext cx="70287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1422" y="3755368"/>
            <a:ext cx="54528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4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07"/>
            <a:ext cx="8229600" cy="44195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Circle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Circumference (C) = 2πr=πd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Arc length = C (x°/360)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PR 297 15: The circumference of the circle with center O shown above is 15π. LMNO is a parallelogram and angle OLM = 108°. What is the length of the minor arc?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15π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9π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3π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2π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π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Area = πr</a:t>
            </a:r>
            <a:r>
              <a:rPr lang="en-US" baseline="30000" dirty="0" smtClean="0"/>
              <a:t>2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Area of sector = area * (x°/360</a:t>
            </a:r>
            <a:r>
              <a:rPr lang="en-US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solidFill>
                  <a:srgbClr val="1F497D"/>
                </a:solidFill>
              </a:rPr>
              <a:t>PR 296 8: Compare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>
                <a:solidFill>
                  <a:srgbClr val="1F497D"/>
                </a:solidFill>
              </a:rPr>
              <a:t>The circumference of a circular region with radius r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>
                <a:solidFill>
                  <a:srgbClr val="1F497D"/>
                </a:solidFill>
              </a:rPr>
              <a:t>The perimeter of a square with side 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Concentric, circumscribed, inscribed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If inscribed triangle and 1 side is diameter, it is a right triangle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23811" y="669024"/>
            <a:ext cx="1292138" cy="124100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5" idx="0"/>
          </p:cNvCxnSpPr>
          <p:nvPr/>
        </p:nvCxnSpPr>
        <p:spPr>
          <a:xfrm flipV="1">
            <a:off x="7158786" y="669024"/>
            <a:ext cx="11094" cy="63493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169880" y="1073073"/>
            <a:ext cx="646069" cy="23088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1228" y="813329"/>
            <a:ext cx="562699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x°</a:t>
            </a:r>
          </a:p>
        </p:txBody>
      </p:sp>
      <p:sp>
        <p:nvSpPr>
          <p:cNvPr id="20" name="Oval 19"/>
          <p:cNvSpPr/>
          <p:nvPr/>
        </p:nvSpPr>
        <p:spPr>
          <a:xfrm>
            <a:off x="7514590" y="4986832"/>
            <a:ext cx="1102846" cy="109670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514590" y="5044553"/>
            <a:ext cx="301359" cy="49063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2"/>
            <a:endCxn id="20" idx="6"/>
          </p:cNvCxnSpPr>
          <p:nvPr/>
        </p:nvCxnSpPr>
        <p:spPr>
          <a:xfrm>
            <a:off x="7514590" y="5535183"/>
            <a:ext cx="110284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0" idx="6"/>
          </p:cNvCxnSpPr>
          <p:nvPr/>
        </p:nvCxnSpPr>
        <p:spPr>
          <a:xfrm>
            <a:off x="7815949" y="5044553"/>
            <a:ext cx="801487" cy="49063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51003" y="5133029"/>
            <a:ext cx="107563" cy="661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858566" y="5103198"/>
            <a:ext cx="43116" cy="9596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92468" y="5421095"/>
            <a:ext cx="345016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032922" y="549355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69945" y="3372958"/>
            <a:ext cx="1102846" cy="109670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46" idx="6"/>
          </p:cNvCxnSpPr>
          <p:nvPr/>
        </p:nvCxnSpPr>
        <p:spPr>
          <a:xfrm flipV="1">
            <a:off x="5679717" y="3232887"/>
            <a:ext cx="721083" cy="692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47823" y="3807221"/>
            <a:ext cx="42692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588277" y="387968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958634" y="2540372"/>
            <a:ext cx="721083" cy="692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79717" y="2540372"/>
            <a:ext cx="721083" cy="68842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6" idx="1"/>
          </p:cNvCxnSpPr>
          <p:nvPr/>
        </p:nvCxnSpPr>
        <p:spPr>
          <a:xfrm>
            <a:off x="4958634" y="3228795"/>
            <a:ext cx="643034" cy="66427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47827" y="3416193"/>
            <a:ext cx="39566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999985" y="353619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897437" y="3305365"/>
            <a:ext cx="39506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188250" y="347605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364097" y="2997962"/>
            <a:ext cx="414897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72268" y="2552931"/>
            <a:ext cx="44405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53925" y="2997962"/>
            <a:ext cx="355987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8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/>
      <p:bldP spid="38" grpId="0" animBg="1"/>
      <p:bldP spid="39" grpId="0" animBg="1"/>
      <p:bldP spid="45" grpId="0"/>
      <p:bldP spid="46" grpId="0" animBg="1"/>
      <p:bldP spid="55" grpId="0"/>
      <p:bldP spid="56" grpId="0" animBg="1"/>
      <p:bldP spid="57" grpId="0"/>
      <p:bldP spid="58" grpId="0" animBg="1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571"/>
            <a:ext cx="8229600" cy="44195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K 226: The diameter of circle O is D, and the area is 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Compare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(πD</a:t>
            </a:r>
            <a:r>
              <a:rPr lang="en-US" baseline="30000" dirty="0" smtClean="0">
                <a:solidFill>
                  <a:srgbClr val="77933C"/>
                </a:solidFill>
              </a:rPr>
              <a:t>2</a:t>
            </a:r>
            <a:r>
              <a:rPr lang="en-US" dirty="0" smtClean="0">
                <a:solidFill>
                  <a:srgbClr val="77933C"/>
                </a:solidFill>
              </a:rPr>
              <a:t>)/2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7933C"/>
                </a:solidFill>
              </a:rPr>
              <a:t>K 261 10. A and B are points on the circumference of the circle with center O. The length of chord AB is 15.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Compare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Circumference of circle O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7933C"/>
                </a:solidFill>
              </a:rPr>
              <a:t>12π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1F497D"/>
                </a:solidFill>
              </a:rPr>
              <a:t>K 264 28: The circle shown has center T. The measure of angle TVU is 60°. If the circle has a radius of 3, what is the length of segment RS?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1F497D"/>
                </a:solidFill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1F497D"/>
                </a:solidFill>
              </a:rPr>
              <a:t>2√2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1F497D"/>
                </a:solidFill>
              </a:rPr>
              <a:t>3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1F497D"/>
                </a:solidFill>
              </a:rPr>
              <a:t>3√3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1F497D"/>
                </a:solidFill>
              </a:rPr>
              <a:t>6√2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3170784" y="5036645"/>
            <a:ext cx="1102846" cy="109670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17333" y="5344585"/>
            <a:ext cx="1" cy="4709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17334" y="5344585"/>
            <a:ext cx="984249" cy="4709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17333" y="5344583"/>
            <a:ext cx="984250" cy="4709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6300" y="5579861"/>
            <a:ext cx="30008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89116" y="554336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217955" y="5332540"/>
            <a:ext cx="0" cy="4830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3862" y="5107844"/>
            <a:ext cx="309500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2749" y="5107844"/>
            <a:ext cx="316075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5966" y="5733749"/>
            <a:ext cx="30739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0270" y="5733749"/>
            <a:ext cx="33855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0536" y="5494890"/>
            <a:ext cx="51025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shape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001"/>
            <a:ext cx="8229600" cy="44195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Total angles in shape = (#sides -2) * 180</a:t>
            </a:r>
          </a:p>
          <a:p>
            <a:pPr>
              <a:lnSpc>
                <a:spcPct val="80000"/>
              </a:lnSpc>
            </a:pPr>
            <a:r>
              <a:rPr lang="en-US" dirty="0"/>
              <a:t>Square: area and </a:t>
            </a:r>
            <a:r>
              <a:rPr lang="en-US" dirty="0" smtClean="0"/>
              <a:t>perimeter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Trapezoid: area (1/2)(b</a:t>
            </a:r>
            <a:r>
              <a:rPr lang="en-US" baseline="-25000" dirty="0" smtClean="0"/>
              <a:t>1</a:t>
            </a:r>
            <a:r>
              <a:rPr lang="en-US" dirty="0" smtClean="0"/>
              <a:t> + b</a:t>
            </a:r>
            <a:r>
              <a:rPr lang="en-US" baseline="-25000" dirty="0" smtClean="0"/>
              <a:t>2</a:t>
            </a:r>
            <a:r>
              <a:rPr lang="en-US" dirty="0" smtClean="0"/>
              <a:t>)(h) and perimeter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3D objects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Volume: area of object x height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Surface area: Sum of all areas of </a:t>
            </a:r>
            <a:r>
              <a:rPr lang="en-US" dirty="0" smtClean="0"/>
              <a:t>sides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ETS 149 12. In the rectangular solid above, TU = 3, UV = 4, and VR = 2. What is the area of the shaded rectangular region?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What is the surface area and volume of this object?</a:t>
            </a:r>
          </a:p>
          <a:p>
            <a:pPr lvl="2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264475" y="499004"/>
            <a:ext cx="259763" cy="113999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46757" y="499004"/>
            <a:ext cx="15360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64475" y="1638997"/>
            <a:ext cx="266978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82813" y="499004"/>
            <a:ext cx="851443" cy="113999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57091" y="499004"/>
            <a:ext cx="0" cy="113999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4392" y="7470"/>
            <a:ext cx="533720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2745" y="1566847"/>
            <a:ext cx="533720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sz="26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2789" y="795706"/>
            <a:ext cx="395661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71801" y="2358723"/>
            <a:ext cx="1479202" cy="997454"/>
            <a:chOff x="4496206" y="4258702"/>
            <a:chExt cx="1479202" cy="99745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496206" y="4258702"/>
              <a:ext cx="111207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96206" y="5103756"/>
              <a:ext cx="111207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63331" y="5256156"/>
              <a:ext cx="111207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6206" y="4258702"/>
              <a:ext cx="0" cy="84505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608283" y="4258702"/>
              <a:ext cx="0" cy="84505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949160" y="4411102"/>
              <a:ext cx="0" cy="84505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608283" y="4258702"/>
              <a:ext cx="340877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22454" y="4285799"/>
              <a:ext cx="340877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22454" y="5103756"/>
              <a:ext cx="340877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579421" y="5103756"/>
              <a:ext cx="340877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522454" y="4285799"/>
              <a:ext cx="1085829" cy="8179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889579" y="4438199"/>
              <a:ext cx="1085829" cy="8179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arallelogram 37"/>
            <p:cNvSpPr/>
            <p:nvPr/>
          </p:nvSpPr>
          <p:spPr>
            <a:xfrm flipH="1" flipV="1">
              <a:off x="4571995" y="4438199"/>
              <a:ext cx="1377164" cy="652848"/>
            </a:xfrm>
            <a:prstGeom prst="parallelogram">
              <a:avLst>
                <a:gd name="adj" fmla="val 132461"/>
              </a:avLst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5431942" y="4288973"/>
              <a:ext cx="526743" cy="146051"/>
            </a:xfrm>
            <a:prstGeom prst="triangle">
              <a:avLst>
                <a:gd name="adj" fmla="val 37243"/>
              </a:avLst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 rot="10800000">
              <a:off x="4552467" y="5097397"/>
              <a:ext cx="526743" cy="146051"/>
            </a:xfrm>
            <a:prstGeom prst="triangle">
              <a:avLst>
                <a:gd name="adj" fmla="val 37243"/>
              </a:avLst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863331" y="4438199"/>
              <a:ext cx="111207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63331" y="4411102"/>
              <a:ext cx="0" cy="84505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>
            <a:off x="3160562" y="6167405"/>
            <a:ext cx="894058" cy="317467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60562" y="5165381"/>
            <a:ext cx="894058" cy="317467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2"/>
            <a:endCxn id="45" idx="2"/>
          </p:cNvCxnSpPr>
          <p:nvPr/>
        </p:nvCxnSpPr>
        <p:spPr>
          <a:xfrm>
            <a:off x="3160562" y="5324115"/>
            <a:ext cx="0" cy="100202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54620" y="5324115"/>
            <a:ext cx="0" cy="100202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6" idx="6"/>
          </p:cNvCxnSpPr>
          <p:nvPr/>
        </p:nvCxnSpPr>
        <p:spPr>
          <a:xfrm>
            <a:off x="3618699" y="5324115"/>
            <a:ext cx="4359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618699" y="5324115"/>
            <a:ext cx="0" cy="10020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18699" y="5428934"/>
            <a:ext cx="1045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23261" y="5324115"/>
            <a:ext cx="0" cy="1048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04914" y="5052297"/>
            <a:ext cx="345016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62228" y="528313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315665" y="6049586"/>
            <a:ext cx="345016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72979" y="628041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29370" y="5513962"/>
            <a:ext cx="38033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33509" y="4939486"/>
            <a:ext cx="38033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95958" y="3226896"/>
            <a:ext cx="415498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65751" y="2944846"/>
            <a:ext cx="428322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47986" y="1973857"/>
            <a:ext cx="412593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69343" y="2264901"/>
            <a:ext cx="402674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495893" y="3109955"/>
            <a:ext cx="428711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2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8" grpId="0"/>
      <p:bldP spid="59" grpId="0" animBg="1"/>
      <p:bldP spid="60" grpId="0"/>
      <p:bldP spid="61" grpId="0" animBg="1"/>
      <p:bldP spid="62" grpId="0"/>
      <p:bldP spid="63" grpId="0"/>
      <p:bldP spid="82" grpId="0"/>
      <p:bldP spid="83" grpId="0"/>
      <p:bldP spid="84" grpId="0"/>
      <p:bldP spid="85" grpId="0"/>
      <p:bldP spid="86" grpId="0"/>
    </p:bldLst>
  </p:timing>
</p:sld>
</file>

<file path=ppt/theme/theme1.xml><?xml version="1.0" encoding="utf-8"?>
<a:theme xmlns:a="http://schemas.openxmlformats.org/drawingml/2006/main" name="GRE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Char char="•"/>
          <a:tabLst/>
          <a:defRPr kumimoji="0" sz="2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 format.thmx</Template>
  <TotalTime>72330</TotalTime>
  <Words>1304</Words>
  <Application>Microsoft Macintosh PowerPoint</Application>
  <PresentationFormat>On-screen Show (4:3)</PresentationFormat>
  <Paragraphs>340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GRE format</vt:lpstr>
      <vt:lpstr>GRE TEST prep Geometry</vt:lpstr>
      <vt:lpstr>PowerPoint Presentation</vt:lpstr>
      <vt:lpstr>Lines</vt:lpstr>
      <vt:lpstr>Triangles</vt:lpstr>
      <vt:lpstr>Right Triangles</vt:lpstr>
      <vt:lpstr>Triangle Qs</vt:lpstr>
      <vt:lpstr>Circles</vt:lpstr>
      <vt:lpstr>Circles Qs</vt:lpstr>
      <vt:lpstr>Other shape things</vt:lpstr>
      <vt:lpstr>Overview questions</vt:lpstr>
      <vt:lpstr>Overview questions</vt:lpstr>
      <vt:lpstr>Overview questions</vt:lpstr>
      <vt:lpstr>Overview questions</vt:lpstr>
      <vt:lpstr>Overview questions</vt:lpstr>
      <vt:lpstr>Overview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Bowman</dc:creator>
  <cp:lastModifiedBy>Beth Bowman</cp:lastModifiedBy>
  <cp:revision>85</cp:revision>
  <dcterms:created xsi:type="dcterms:W3CDTF">2015-04-07T15:47:50Z</dcterms:created>
  <dcterms:modified xsi:type="dcterms:W3CDTF">2018-06-14T01:26:59Z</dcterms:modified>
</cp:coreProperties>
</file>