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0"/>
  </p:notesMasterIdLst>
  <p:handoutMasterIdLst>
    <p:handoutMasterId r:id="rId21"/>
  </p:handoutMasterIdLst>
  <p:sldIdLst>
    <p:sldId id="257" r:id="rId2"/>
    <p:sldId id="298" r:id="rId3"/>
    <p:sldId id="293" r:id="rId4"/>
    <p:sldId id="288" r:id="rId5"/>
    <p:sldId id="289" r:id="rId6"/>
    <p:sldId id="299" r:id="rId7"/>
    <p:sldId id="290" r:id="rId8"/>
    <p:sldId id="300" r:id="rId9"/>
    <p:sldId id="292" r:id="rId10"/>
    <p:sldId id="304" r:id="rId11"/>
    <p:sldId id="294" r:id="rId12"/>
    <p:sldId id="296" r:id="rId13"/>
    <p:sldId id="295" r:id="rId14"/>
    <p:sldId id="306" r:id="rId15"/>
    <p:sldId id="305" r:id="rId16"/>
    <p:sldId id="301" r:id="rId17"/>
    <p:sldId id="302" r:id="rId18"/>
    <p:sldId id="30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94676"/>
  </p:normalViewPr>
  <p:slideViewPr>
    <p:cSldViewPr snapToGrid="0" snapToObjects="1">
      <p:cViewPr varScale="1">
        <p:scale>
          <a:sx n="97" d="100"/>
          <a:sy n="97" d="100"/>
        </p:scale>
        <p:origin x="312"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0B6563-D14A-FD40-93DA-1659CC7E072B}" type="datetimeFigureOut">
              <a:rPr lang="en-US" smtClean="0"/>
              <a:t>7/13/19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AC3E24-E141-6548-B2AC-14FD5E711B16}" type="slidenum">
              <a:rPr lang="en-US" smtClean="0"/>
              <a:t>‹#›</a:t>
            </a:fld>
            <a:endParaRPr lang="en-US"/>
          </a:p>
        </p:txBody>
      </p:sp>
    </p:spTree>
    <p:extLst>
      <p:ext uri="{BB962C8B-B14F-4D97-AF65-F5344CB8AC3E}">
        <p14:creationId xmlns:p14="http://schemas.microsoft.com/office/powerpoint/2010/main" val="5568665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2B5C7-13E6-9A47-AD8B-3A121DC2FD51}" type="datetimeFigureOut">
              <a:rPr lang="en-US" smtClean="0"/>
              <a:t>7/13/19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5C579D-2B2B-C344-8E53-9624764D8D62}" type="slidenum">
              <a:rPr lang="en-US" smtClean="0"/>
              <a:t>‹#›</a:t>
            </a:fld>
            <a:endParaRPr lang="en-US"/>
          </a:p>
        </p:txBody>
      </p:sp>
    </p:spTree>
    <p:extLst>
      <p:ext uri="{BB962C8B-B14F-4D97-AF65-F5344CB8AC3E}">
        <p14:creationId xmlns:p14="http://schemas.microsoft.com/office/powerpoint/2010/main" val="22417507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47674" y="4495800"/>
            <a:ext cx="6943725" cy="914400"/>
          </a:xfrm>
        </p:spPr>
        <p:txBody>
          <a:bodyPr>
            <a:normAutofit/>
          </a:bodyPr>
          <a:lstStyle>
            <a:lvl1pPr>
              <a:defRPr sz="2800"/>
            </a:lvl1pPr>
          </a:lstStyle>
          <a:p>
            <a:r>
              <a:rPr lang="en-US"/>
              <a:t>Click to edit Master title style</a:t>
            </a:r>
            <a:endParaRPr lang="en-US" dirty="0"/>
          </a:p>
        </p:txBody>
      </p:sp>
      <p:sp>
        <p:nvSpPr>
          <p:cNvPr id="7" name="Content Placeholder 2"/>
          <p:cNvSpPr>
            <a:spLocks noGrp="1"/>
          </p:cNvSpPr>
          <p:nvPr>
            <p:ph idx="1"/>
          </p:nvPr>
        </p:nvSpPr>
        <p:spPr>
          <a:xfrm>
            <a:off x="533400" y="5686425"/>
            <a:ext cx="5638800" cy="762000"/>
          </a:xfrm>
        </p:spPr>
        <p:txBody>
          <a:bodyPr anchor="ctr">
            <a:normAutofit/>
          </a:bodyPr>
          <a:lstStyle>
            <a:lvl1pPr>
              <a:buFontTx/>
              <a:buNone/>
              <a:defRPr sz="1600"/>
            </a:lvl1pPr>
          </a:lstStyle>
          <a:p>
            <a:pPr lvl="0"/>
            <a:r>
              <a:rPr lang="en-US"/>
              <a:t>Click to edit Master text styles</a:t>
            </a:r>
          </a:p>
        </p:txBody>
      </p:sp>
      <p:sp>
        <p:nvSpPr>
          <p:cNvPr id="8" name="Content Placeholder 2"/>
          <p:cNvSpPr>
            <a:spLocks noGrp="1"/>
          </p:cNvSpPr>
          <p:nvPr>
            <p:ph idx="10"/>
          </p:nvPr>
        </p:nvSpPr>
        <p:spPr>
          <a:xfrm>
            <a:off x="6324600" y="5682996"/>
            <a:ext cx="2209800" cy="780288"/>
          </a:xfrm>
        </p:spPr>
        <p:txBody>
          <a:bodyPr rIns="0" anchor="ctr">
            <a:normAutofit/>
          </a:bodyPr>
          <a:lstStyle>
            <a:lvl1pPr algn="r">
              <a:buFontTx/>
              <a:buNone/>
              <a:defRPr sz="1600" b="1" baseline="0"/>
            </a:lvl1pPr>
          </a:lstStyle>
          <a:p>
            <a:pPr lvl="0"/>
            <a:r>
              <a:rPr lang="en-US"/>
              <a:t>Click to edit Master text styles</a:t>
            </a:r>
          </a:p>
        </p:txBody>
      </p:sp>
    </p:spTree>
    <p:extLst>
      <p:ext uri="{BB962C8B-B14F-4D97-AF65-F5344CB8AC3E}">
        <p14:creationId xmlns:p14="http://schemas.microsoft.com/office/powerpoint/2010/main" val="80554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3894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a:xfrm>
            <a:off x="457200" y="0"/>
            <a:ext cx="7772400" cy="1143000"/>
          </a:xfrm>
        </p:spPr>
        <p:txBody>
          <a:bodyPr/>
          <a:lstStyle/>
          <a:p>
            <a:r>
              <a:rPr lang="en-US"/>
              <a:t>Click to edit Master title style</a:t>
            </a:r>
          </a:p>
        </p:txBody>
      </p:sp>
      <p:sp>
        <p:nvSpPr>
          <p:cNvPr id="3" name="Table Placeholder 2"/>
          <p:cNvSpPr>
            <a:spLocks noGrp="1"/>
          </p:cNvSpPr>
          <p:nvPr>
            <p:ph type="tbl" idx="1"/>
          </p:nvPr>
        </p:nvSpPr>
        <p:spPr>
          <a:xfrm>
            <a:off x="457200" y="1371600"/>
            <a:ext cx="7772400" cy="4648200"/>
          </a:xfrm>
        </p:spPr>
        <p:txBody>
          <a:bodyPr/>
          <a:lstStyle/>
          <a:p>
            <a:pPr lvl="0"/>
            <a:r>
              <a:rPr lang="en-US" noProof="0"/>
              <a:t>Click icon to add table</a:t>
            </a:r>
          </a:p>
        </p:txBody>
      </p:sp>
    </p:spTree>
    <p:extLst>
      <p:ext uri="{BB962C8B-B14F-4D97-AF65-F5344CB8AC3E}">
        <p14:creationId xmlns:p14="http://schemas.microsoft.com/office/powerpoint/2010/main" val="2015570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657"/>
            <a:ext cx="8229600" cy="4188506"/>
          </a:xfrm>
          <a:prstGeom prst="rect">
            <a:avLst/>
          </a:prstGeom>
        </p:spPr>
        <p:txBody>
          <a:bodyPr/>
          <a:lstStyle>
            <a:lvl1pPr marL="342900" indent="-228600">
              <a:defRPr sz="2400" baseline="0">
                <a:latin typeface="Verdana" pitchFamily="34" charset="0"/>
              </a:defRPr>
            </a:lvl1pPr>
            <a:lvl2pPr>
              <a:defRPr sz="2000" baseline="0">
                <a:latin typeface="Verdana" pitchFamily="34" charset="0"/>
              </a:defRPr>
            </a:lvl2pPr>
            <a:lvl3pPr>
              <a:defRPr sz="1800" baseline="0">
                <a:latin typeface="Verdana" pitchFamily="34" charset="0"/>
              </a:defRPr>
            </a:lvl3pPr>
            <a:lvl4pPr>
              <a:defRPr sz="1800" baseline="0">
                <a:latin typeface="Verdana" pitchFamily="34" charset="0"/>
              </a:defRPr>
            </a:lvl4pPr>
            <a:lvl5pPr>
              <a:defRPr sz="1800" baseline="0">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2"/>
          </p:nvPr>
        </p:nvSpPr>
        <p:spPr>
          <a:xfrm>
            <a:off x="533400" y="0"/>
            <a:ext cx="8153400" cy="1415143"/>
          </a:xfrm>
          <a:prstGeom prst="rect">
            <a:avLst/>
          </a:prstGeom>
        </p:spPr>
        <p:txBody>
          <a:bodyPr anchor="ctr"/>
          <a:lstStyle>
            <a:lvl1pPr>
              <a:buNone/>
              <a:defRPr sz="3200" b="1" baseline="0">
                <a:solidFill>
                  <a:schemeClr val="bg1"/>
                </a:solidFill>
                <a:latin typeface="+mj-lt"/>
              </a:defRPr>
            </a:lvl1pPr>
            <a:lvl2pPr>
              <a:defRPr baseline="0">
                <a:latin typeface="Verdana" pitchFamily="34" charset="0"/>
              </a:defRPr>
            </a:lvl2pPr>
            <a:lvl3pPr>
              <a:defRPr baseline="0">
                <a:latin typeface="Verdana" pitchFamily="34" charset="0"/>
              </a:defRPr>
            </a:lvl3pPr>
            <a:lvl4pPr>
              <a:defRPr baseline="0">
                <a:latin typeface="Verdana" pitchFamily="34" charset="0"/>
              </a:defRPr>
            </a:lvl4pPr>
            <a:lvl5pPr>
              <a:defRPr baseline="0">
                <a:latin typeface="Verdana" pitchFamily="34" charset="0"/>
              </a:defRPr>
            </a:lvl5pPr>
          </a:lstStyle>
          <a:p>
            <a:pPr lvl="0"/>
            <a:r>
              <a:rPr lang="en-US"/>
              <a:t>Click to edit Master text styles</a:t>
            </a:r>
          </a:p>
        </p:txBody>
      </p:sp>
    </p:spTree>
    <p:extLst>
      <p:ext uri="{BB962C8B-B14F-4D97-AF65-F5344CB8AC3E}">
        <p14:creationId xmlns:p14="http://schemas.microsoft.com/office/powerpoint/2010/main" val="8653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BD3657-DF92-AD43-87A6-385566CE05F3}" type="slidenum">
              <a:rPr lang="en-US" smtClean="0"/>
              <a:t>‹#›</a:t>
            </a:fld>
            <a:endParaRPr lang="en-US"/>
          </a:p>
        </p:txBody>
      </p:sp>
    </p:spTree>
    <p:extLst>
      <p:ext uri="{BB962C8B-B14F-4D97-AF65-F5344CB8AC3E}">
        <p14:creationId xmlns:p14="http://schemas.microsoft.com/office/powerpoint/2010/main" val="343338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hapt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7" name="Title 1"/>
          <p:cNvSpPr>
            <a:spLocks noGrp="1"/>
          </p:cNvSpPr>
          <p:nvPr>
            <p:ph type="title"/>
          </p:nvPr>
        </p:nvSpPr>
        <p:spPr>
          <a:xfrm>
            <a:off x="838200" y="1417638"/>
            <a:ext cx="5943600" cy="639762"/>
          </a:xfrm>
        </p:spPr>
        <p:txBody>
          <a:bodyPr/>
          <a:lstStyle>
            <a:lvl1pPr>
              <a:defRPr/>
            </a:lvl1pPr>
          </a:lstStyle>
          <a:p>
            <a:r>
              <a:rPr lang="en-US"/>
              <a:t>Click to edit Master title style</a:t>
            </a:r>
            <a:endParaRPr lang="en-US" dirty="0"/>
          </a:p>
        </p:txBody>
      </p:sp>
      <p:sp>
        <p:nvSpPr>
          <p:cNvPr id="9" name="Content Placeholder 2"/>
          <p:cNvSpPr>
            <a:spLocks noGrp="1"/>
          </p:cNvSpPr>
          <p:nvPr>
            <p:ph idx="1"/>
          </p:nvPr>
        </p:nvSpPr>
        <p:spPr>
          <a:xfrm>
            <a:off x="914400" y="2895601"/>
            <a:ext cx="7239000" cy="1676399"/>
          </a:xfrm>
        </p:spPr>
        <p:txBody>
          <a:bodyPr>
            <a:normAutofit/>
          </a:bodyPr>
          <a:lstStyle>
            <a:lvl1pPr>
              <a:buFontTx/>
              <a:buNone/>
              <a:defRPr sz="2400"/>
            </a:lvl1pPr>
          </a:lstStyle>
          <a:p>
            <a:pPr lvl="0"/>
            <a:r>
              <a:rPr lang="en-US"/>
              <a:t>Click to edit Master text styles</a:t>
            </a:r>
          </a:p>
        </p:txBody>
      </p:sp>
      <p:sp>
        <p:nvSpPr>
          <p:cNvPr id="11"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a:t>Click to edit Master text styles</a:t>
            </a:r>
          </a:p>
        </p:txBody>
      </p:sp>
    </p:spTree>
    <p:extLst>
      <p:ext uri="{BB962C8B-B14F-4D97-AF65-F5344CB8AC3E}">
        <p14:creationId xmlns:p14="http://schemas.microsoft.com/office/powerpoint/2010/main" val="191289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419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a:t>Click to edit Master text styles</a:t>
            </a:r>
          </a:p>
        </p:txBody>
      </p:sp>
    </p:spTree>
    <p:extLst>
      <p:ext uri="{BB962C8B-B14F-4D97-AF65-F5344CB8AC3E}">
        <p14:creationId xmlns:p14="http://schemas.microsoft.com/office/powerpoint/2010/main" val="348360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4419599"/>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4419599"/>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a:t>Click to edit Master text styles</a:t>
            </a:r>
          </a:p>
        </p:txBody>
      </p:sp>
    </p:spTree>
    <p:extLst>
      <p:ext uri="{BB962C8B-B14F-4D97-AF65-F5344CB8AC3E}">
        <p14:creationId xmlns:p14="http://schemas.microsoft.com/office/powerpoint/2010/main" val="4836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8449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8449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a:t>Click to edit Master text styles</a:t>
            </a:r>
          </a:p>
        </p:txBody>
      </p:sp>
    </p:spTree>
    <p:extLst>
      <p:ext uri="{BB962C8B-B14F-4D97-AF65-F5344CB8AC3E}">
        <p14:creationId xmlns:p14="http://schemas.microsoft.com/office/powerpoint/2010/main" val="215699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a:t>Click to edit Master text styles</a:t>
            </a:r>
          </a:p>
        </p:txBody>
      </p:sp>
    </p:spTree>
    <p:extLst>
      <p:ext uri="{BB962C8B-B14F-4D97-AF65-F5344CB8AC3E}">
        <p14:creationId xmlns:p14="http://schemas.microsoft.com/office/powerpoint/2010/main" val="251195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a:xfrm>
            <a:off x="457200" y="273050"/>
            <a:ext cx="5715000" cy="641350"/>
          </a:xfrm>
        </p:spPr>
        <p:txBody>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3581400" y="1447801"/>
            <a:ext cx="5111750" cy="4572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1"/>
            <a:ext cx="3008313" cy="458470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a:t>Click to edit Master text styles</a:t>
            </a:r>
          </a:p>
        </p:txBody>
      </p:sp>
    </p:spTree>
    <p:extLst>
      <p:ext uri="{BB962C8B-B14F-4D97-AF65-F5344CB8AC3E}">
        <p14:creationId xmlns:p14="http://schemas.microsoft.com/office/powerpoint/2010/main" val="90755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419601"/>
            <a:ext cx="7086600" cy="1219200"/>
          </a:xfrm>
        </p:spPr>
        <p:txBody>
          <a:bodyPr>
            <a:normAutofit/>
          </a:bodyPr>
          <a:lstStyle>
            <a:lvl1pPr algn="l">
              <a:defRPr sz="3200">
                <a:solidFill>
                  <a:schemeClr val="bg1"/>
                </a:solidFill>
                <a:latin typeface="+mj-lt"/>
                <a:ea typeface="Verdana" pitchFamily="34" charset="0"/>
                <a:cs typeface="Verdan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097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a:xfrm>
            <a:off x="722313" y="4406900"/>
            <a:ext cx="7772400" cy="1362075"/>
          </a:xfrm>
        </p:spPr>
        <p:txBody>
          <a:bodyPr anchor="t"/>
          <a:lstStyle>
            <a:lvl1pPr algn="l">
              <a:defRPr sz="4000" b="1" cap="all">
                <a:solidFill>
                  <a:srgbClr val="660066"/>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60066"/>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621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5943600"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 id="2147483672" r:id="rId11"/>
    <p:sldLayoutId id="2147483673" r:id="rId12"/>
    <p:sldLayoutId id="2147483674" r:id="rId13"/>
  </p:sldLayoutIdLst>
  <p:hf hdr="0" ftr="0" dt="0"/>
  <p:txStyles>
    <p:titleStyle>
      <a:lvl1pPr algn="l" rtl="0" eaLnBrk="1" fontAlgn="base" hangingPunct="1">
        <a:spcBef>
          <a:spcPct val="0"/>
        </a:spcBef>
        <a:spcAft>
          <a:spcPct val="0"/>
        </a:spcAft>
        <a:defRPr sz="2800" kern="1200">
          <a:solidFill>
            <a:schemeClr val="bg1"/>
          </a:solidFill>
          <a:latin typeface="+mj-lt"/>
          <a:ea typeface="ＭＳ Ｐゴシック" charset="0"/>
          <a:cs typeface="Verdana" pitchFamily="34" charset="0"/>
        </a:defRPr>
      </a:lvl1pPr>
      <a:lvl2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2pPr>
      <a:lvl3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3pPr>
      <a:lvl4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4pPr>
      <a:lvl5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5pPr>
      <a:lvl6pPr marL="4572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9pPr>
    </p:titleStyle>
    <p:bodyStyle>
      <a:lvl1pPr marL="342900" indent="-342900" algn="l" rtl="0" eaLnBrk="1" fontAlgn="base" hangingPunct="1">
        <a:spcBef>
          <a:spcPct val="20000"/>
        </a:spcBef>
        <a:spcAft>
          <a:spcPct val="0"/>
        </a:spcAft>
        <a:buFont typeface="Arial" charset="0"/>
        <a:buChar char="•"/>
        <a:defRPr sz="2200" kern="1200">
          <a:solidFill>
            <a:srgbClr val="404040"/>
          </a:solidFill>
          <a:latin typeface="+mn-lt"/>
          <a:ea typeface="ＭＳ Ｐゴシック"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rgbClr val="404040"/>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kern="1200">
          <a:solidFill>
            <a:srgbClr val="404040"/>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magoosh.com/gre/2011/the-top-20-most-common-gre-words/" TargetMode="External"/><Relationship Id="rId2" Type="http://schemas.openxmlformats.org/officeDocument/2006/relationships/hyperlink" Target="http://gre.tyrannosaurusprep.com/" TargetMode="External"/><Relationship Id="rId1" Type="http://schemas.openxmlformats.org/officeDocument/2006/relationships/slideLayout" Target="../slideLayouts/slideLayout3.xml"/><Relationship Id="rId5" Type="http://schemas.openxmlformats.org/officeDocument/2006/relationships/hyperlink" Target="http://www.manythings.org/fq/m/2991.html" TargetMode="External"/><Relationship Id="rId4" Type="http://schemas.openxmlformats.org/officeDocument/2006/relationships/hyperlink" Target="https://quizlet.com/14840887/scatt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b="1" dirty="0">
                <a:solidFill>
                  <a:schemeClr val="tx1"/>
                </a:solidFill>
              </a:rPr>
              <a:t>GRE TEST prep</a:t>
            </a:r>
            <a:br>
              <a:rPr lang="en-US" sz="4000" b="1" dirty="0">
                <a:solidFill>
                  <a:schemeClr val="tx1"/>
                </a:solidFill>
              </a:rPr>
            </a:br>
            <a:r>
              <a:rPr lang="en-US" sz="4000" b="1" dirty="0">
                <a:solidFill>
                  <a:schemeClr val="tx1"/>
                </a:solidFill>
              </a:rPr>
              <a:t>Verbal Reasoning Overview</a:t>
            </a:r>
          </a:p>
        </p:txBody>
      </p:sp>
      <p:sp>
        <p:nvSpPr>
          <p:cNvPr id="3" name="Subtitle 2"/>
          <p:cNvSpPr>
            <a:spLocks noGrp="1"/>
          </p:cNvSpPr>
          <p:nvPr>
            <p:ph type="subTitle" idx="1"/>
          </p:nvPr>
        </p:nvSpPr>
        <p:spPr/>
        <p:txBody>
          <a:bodyPr/>
          <a:lstStyle/>
          <a:p>
            <a:r>
              <a:rPr lang="en-US" dirty="0"/>
              <a:t>Beth Bowman, Ph.D.</a:t>
            </a:r>
          </a:p>
          <a:p>
            <a:r>
              <a:rPr lang="en-US" dirty="0"/>
              <a:t>VSSA GRE prep course</a:t>
            </a:r>
          </a:p>
        </p:txBody>
      </p:sp>
    </p:spTree>
    <p:extLst>
      <p:ext uri="{BB962C8B-B14F-4D97-AF65-F5344CB8AC3E}">
        <p14:creationId xmlns:p14="http://schemas.microsoft.com/office/powerpoint/2010/main" val="2552520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completion Qs</a:t>
            </a:r>
          </a:p>
        </p:txBody>
      </p:sp>
      <p:sp>
        <p:nvSpPr>
          <p:cNvPr id="3" name="Content Placeholder 2"/>
          <p:cNvSpPr>
            <a:spLocks noGrp="1"/>
          </p:cNvSpPr>
          <p:nvPr>
            <p:ph idx="1"/>
          </p:nvPr>
        </p:nvSpPr>
        <p:spPr>
          <a:xfrm>
            <a:off x="457200" y="1146655"/>
            <a:ext cx="8229600" cy="4419599"/>
          </a:xfrm>
        </p:spPr>
        <p:txBody>
          <a:bodyPr/>
          <a:lstStyle/>
          <a:p>
            <a:r>
              <a:rPr lang="en-US" sz="2000" dirty="0">
                <a:solidFill>
                  <a:srgbClr val="77933C"/>
                </a:solidFill>
              </a:rPr>
              <a:t>ETS V 63 2: When she first came to France from Bulgaria, she was hardly the __ student she later made herself out to be, since she had access to considerable family wealth</a:t>
            </a:r>
          </a:p>
          <a:p>
            <a:pPr lvl="1"/>
            <a:r>
              <a:rPr lang="en-US" dirty="0">
                <a:solidFill>
                  <a:srgbClr val="77933C"/>
                </a:solidFill>
              </a:rPr>
              <a:t>Naïve</a:t>
            </a:r>
          </a:p>
          <a:p>
            <a:pPr lvl="1"/>
            <a:r>
              <a:rPr lang="en-US" dirty="0">
                <a:solidFill>
                  <a:srgbClr val="77933C"/>
                </a:solidFill>
              </a:rPr>
              <a:t>Precocious</a:t>
            </a:r>
          </a:p>
          <a:p>
            <a:pPr lvl="1"/>
            <a:r>
              <a:rPr lang="en-US" dirty="0">
                <a:solidFill>
                  <a:srgbClr val="77933C"/>
                </a:solidFill>
              </a:rPr>
              <a:t>Impecunious</a:t>
            </a:r>
          </a:p>
          <a:p>
            <a:pPr lvl="1"/>
            <a:r>
              <a:rPr lang="en-US" dirty="0">
                <a:solidFill>
                  <a:srgbClr val="77933C"/>
                </a:solidFill>
              </a:rPr>
              <a:t>Ambitious</a:t>
            </a:r>
          </a:p>
          <a:p>
            <a:pPr lvl="1"/>
            <a:r>
              <a:rPr lang="en-US" dirty="0">
                <a:solidFill>
                  <a:srgbClr val="77933C"/>
                </a:solidFill>
              </a:rPr>
              <a:t>Assiduous</a:t>
            </a:r>
          </a:p>
          <a:p>
            <a:r>
              <a:rPr lang="en-US" sz="2000" dirty="0">
                <a:solidFill>
                  <a:srgbClr val="77933C"/>
                </a:solidFill>
              </a:rPr>
              <a:t>ETS V 63 4: Instant celebrity is often (</a:t>
            </a:r>
            <a:r>
              <a:rPr lang="en-US" sz="2000" dirty="0" err="1">
                <a:solidFill>
                  <a:srgbClr val="77933C"/>
                </a:solidFill>
              </a:rPr>
              <a:t>i</a:t>
            </a:r>
            <a:r>
              <a:rPr lang="en-US" sz="2000" dirty="0">
                <a:solidFill>
                  <a:srgbClr val="77933C"/>
                </a:solidFill>
              </a:rPr>
              <a:t>)__ asset because if there is no (ii)__ to interest the public—no stage or screen triumphs, no interesting books, no heroic exploits—people quickly become bored</a:t>
            </a:r>
          </a:p>
          <a:p>
            <a:pPr lvl="1"/>
            <a:r>
              <a:rPr lang="en-US" dirty="0" err="1">
                <a:solidFill>
                  <a:srgbClr val="77933C"/>
                </a:solidFill>
              </a:rPr>
              <a:t>i</a:t>
            </a:r>
            <a:r>
              <a:rPr lang="en-US" dirty="0">
                <a:solidFill>
                  <a:srgbClr val="77933C"/>
                </a:solidFill>
              </a:rPr>
              <a:t>: a fleeting, an incomparable, an untapped</a:t>
            </a:r>
          </a:p>
          <a:p>
            <a:pPr lvl="1"/>
            <a:r>
              <a:rPr lang="en-US" dirty="0">
                <a:solidFill>
                  <a:srgbClr val="77933C"/>
                </a:solidFill>
              </a:rPr>
              <a:t>ii: competing attraction, continuity of exposure, real achievement</a:t>
            </a:r>
          </a:p>
          <a:p>
            <a:endParaRPr lang="en-US" dirty="0">
              <a:solidFill>
                <a:srgbClr val="77933C"/>
              </a:solidFill>
            </a:endParaRPr>
          </a:p>
        </p:txBody>
      </p:sp>
      <p:sp>
        <p:nvSpPr>
          <p:cNvPr id="4" name="Content Placeholder 3"/>
          <p:cNvSpPr>
            <a:spLocks noGrp="1"/>
          </p:cNvSpPr>
          <p:nvPr>
            <p:ph idx="11"/>
          </p:nvPr>
        </p:nvSpPr>
        <p:spPr/>
        <p:txBody>
          <a:bodyPr/>
          <a:lstStyle/>
          <a:p>
            <a:endParaRPr lang="en-US"/>
          </a:p>
        </p:txBody>
      </p:sp>
      <p:sp>
        <p:nvSpPr>
          <p:cNvPr id="5" name="Content Placeholder 3"/>
          <p:cNvSpPr txBox="1">
            <a:spLocks/>
          </p:cNvSpPr>
          <p:nvPr/>
        </p:nvSpPr>
        <p:spPr bwMode="auto">
          <a:xfrm>
            <a:off x="2514600" y="6248400"/>
            <a:ext cx="6324600" cy="3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rmAutofit/>
          </a:bodyPr>
          <a:lstStyle>
            <a:lvl1pPr marL="342900" indent="-342900" algn="r" rtl="0" eaLnBrk="1" fontAlgn="base" hangingPunct="1">
              <a:spcBef>
                <a:spcPct val="20000"/>
              </a:spcBef>
              <a:spcAft>
                <a:spcPct val="0"/>
              </a:spcAft>
              <a:buFontTx/>
              <a:buNone/>
              <a:defRPr sz="1600" i="1" kern="1200">
                <a:solidFill>
                  <a:srgbClr val="712461"/>
                </a:solidFill>
                <a:latin typeface="+mj-lt"/>
                <a:ea typeface="ＭＳ Ｐゴシック"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rgbClr val="404040"/>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kern="1200">
                <a:solidFill>
                  <a:srgbClr val="404040"/>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D6B816F7-A2AF-BE4F-8042-BB96385DD386}" type="slidenum">
              <a:rPr lang="en-US" smtClean="0"/>
              <a:pPr/>
              <a:t>10</a:t>
            </a:fld>
            <a:endParaRPr lang="en-US" dirty="0"/>
          </a:p>
        </p:txBody>
      </p:sp>
    </p:spTree>
    <p:extLst>
      <p:ext uri="{BB962C8B-B14F-4D97-AF65-F5344CB8AC3E}">
        <p14:creationId xmlns:p14="http://schemas.microsoft.com/office/powerpoint/2010/main" val="188614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Equivalence</a:t>
            </a:r>
          </a:p>
        </p:txBody>
      </p:sp>
      <p:sp>
        <p:nvSpPr>
          <p:cNvPr id="3" name="Content Placeholder 2"/>
          <p:cNvSpPr>
            <a:spLocks noGrp="1"/>
          </p:cNvSpPr>
          <p:nvPr>
            <p:ph idx="1"/>
          </p:nvPr>
        </p:nvSpPr>
        <p:spPr>
          <a:xfrm>
            <a:off x="0" y="972444"/>
            <a:ext cx="8686800" cy="4419599"/>
          </a:xfrm>
        </p:spPr>
        <p:txBody>
          <a:bodyPr/>
          <a:lstStyle/>
          <a:p>
            <a:pPr>
              <a:lnSpc>
                <a:spcPct val="90000"/>
              </a:lnSpc>
            </a:pPr>
            <a:r>
              <a:rPr lang="en-US" sz="2000" dirty="0"/>
              <a:t>More vocab-driven but same approach</a:t>
            </a:r>
          </a:p>
          <a:p>
            <a:pPr lvl="1">
              <a:lnSpc>
                <a:spcPct val="90000"/>
              </a:lnSpc>
            </a:pPr>
            <a:r>
              <a:rPr lang="en-US" dirty="0">
                <a:sym typeface="Zapf Dingbats"/>
              </a:rPr>
              <a:t>When approaching a question</a:t>
            </a:r>
          </a:p>
          <a:p>
            <a:pPr lvl="2">
              <a:lnSpc>
                <a:spcPct val="90000"/>
              </a:lnSpc>
            </a:pPr>
            <a:r>
              <a:rPr lang="en-US" sz="2000" dirty="0">
                <a:sym typeface="Zapf Dingbats"/>
              </a:rPr>
              <a:t>Write down A-E on scratch</a:t>
            </a:r>
          </a:p>
          <a:p>
            <a:pPr lvl="2">
              <a:lnSpc>
                <a:spcPct val="90000"/>
              </a:lnSpc>
            </a:pPr>
            <a:r>
              <a:rPr lang="en-US" sz="2000" dirty="0">
                <a:sym typeface="Zapf Dingbats"/>
              </a:rPr>
              <a:t>Read sentence (fully comprehending it…no La La Land)</a:t>
            </a:r>
          </a:p>
          <a:p>
            <a:pPr lvl="3">
              <a:lnSpc>
                <a:spcPct val="90000"/>
              </a:lnSpc>
            </a:pPr>
            <a:r>
              <a:rPr lang="en-US" sz="2000" dirty="0">
                <a:sym typeface="Zapf Dingbats"/>
              </a:rPr>
              <a:t>Overall tone of passage</a:t>
            </a:r>
          </a:p>
          <a:p>
            <a:pPr lvl="2">
              <a:lnSpc>
                <a:spcPct val="90000"/>
              </a:lnSpc>
            </a:pPr>
            <a:r>
              <a:rPr lang="en-US" sz="2000" dirty="0">
                <a:sym typeface="Zapf Dingbats"/>
              </a:rPr>
              <a:t>Fill in blank on your scratch paper, ignoring answer choices</a:t>
            </a:r>
          </a:p>
          <a:p>
            <a:pPr lvl="3">
              <a:lnSpc>
                <a:spcPct val="90000"/>
              </a:lnSpc>
            </a:pPr>
            <a:r>
              <a:rPr lang="en-US" sz="2000" dirty="0">
                <a:sym typeface="Zapf Dingbats"/>
              </a:rPr>
              <a:t>Don’t get fancy here but try to be specific (avoid only “bad”, “good”), you can write a few</a:t>
            </a:r>
          </a:p>
          <a:p>
            <a:pPr lvl="3">
              <a:lnSpc>
                <a:spcPct val="90000"/>
              </a:lnSpc>
            </a:pPr>
            <a:r>
              <a:rPr lang="en-US" sz="2000" dirty="0">
                <a:sym typeface="Zapf Dingbats"/>
              </a:rPr>
              <a:t>Look for hints looking for a synonyms or opposite word choices</a:t>
            </a:r>
          </a:p>
          <a:p>
            <a:pPr lvl="2">
              <a:lnSpc>
                <a:spcPct val="90000"/>
              </a:lnSpc>
            </a:pPr>
            <a:r>
              <a:rPr lang="en-US" sz="2000" dirty="0">
                <a:sym typeface="Zapf Dingbats"/>
              </a:rPr>
              <a:t>Look at answer choices that are similar in meaning to your word</a:t>
            </a:r>
          </a:p>
          <a:p>
            <a:pPr lvl="2">
              <a:lnSpc>
                <a:spcPct val="90000"/>
              </a:lnSpc>
            </a:pPr>
            <a:r>
              <a:rPr lang="en-US" sz="2000" dirty="0">
                <a:sym typeface="Zapf Dingbats"/>
              </a:rPr>
              <a:t>Use process of elimination: don’t eliminate words you don’t know</a:t>
            </a:r>
          </a:p>
          <a:p>
            <a:pPr lvl="3">
              <a:lnSpc>
                <a:spcPct val="90000"/>
              </a:lnSpc>
            </a:pPr>
            <a:r>
              <a:rPr lang="en-US" sz="2000" strike="dblStrike" dirty="0"/>
              <a:t>A</a:t>
            </a:r>
            <a:r>
              <a:rPr lang="en-US" sz="2000" dirty="0"/>
              <a:t>: Eliminate</a:t>
            </a:r>
          </a:p>
          <a:p>
            <a:pPr lvl="3">
              <a:lnSpc>
                <a:spcPct val="90000"/>
              </a:lnSpc>
            </a:pPr>
            <a:r>
              <a:rPr lang="en-US" sz="2000" dirty="0"/>
              <a:t>~A: maybe/not sure</a:t>
            </a:r>
          </a:p>
          <a:p>
            <a:pPr lvl="3">
              <a:lnSpc>
                <a:spcPct val="90000"/>
              </a:lnSpc>
            </a:pPr>
            <a:r>
              <a:rPr lang="en-US" sz="2000" dirty="0">
                <a:latin typeface="Zapf Dingbats"/>
                <a:ea typeface="Zapf Dingbats"/>
                <a:cs typeface="Zapf Dingbats"/>
                <a:sym typeface="Zapf Dingbats"/>
              </a:rPr>
              <a:t>✓</a:t>
            </a:r>
            <a:r>
              <a:rPr lang="en-US" sz="2000" dirty="0">
                <a:sym typeface="Zapf Dingbats"/>
              </a:rPr>
              <a:t>A: yes</a:t>
            </a:r>
          </a:p>
          <a:p>
            <a:pPr lvl="3">
              <a:lnSpc>
                <a:spcPct val="90000"/>
              </a:lnSpc>
            </a:pPr>
            <a:r>
              <a:rPr lang="en-US" sz="2000" dirty="0">
                <a:sym typeface="Zapf Dingbats"/>
              </a:rPr>
              <a:t>?A: Don’t know word</a:t>
            </a:r>
          </a:p>
          <a:p>
            <a:pPr lvl="2">
              <a:lnSpc>
                <a:spcPct val="90000"/>
              </a:lnSpc>
            </a:pPr>
            <a:r>
              <a:rPr lang="en-US" sz="2000" dirty="0">
                <a:sym typeface="Zapf Dingbats"/>
              </a:rPr>
              <a:t>If more than one answer looks good, re-read question paying attention to details</a:t>
            </a:r>
          </a:p>
          <a:p>
            <a:pPr lvl="3">
              <a:lnSpc>
                <a:spcPct val="90000"/>
              </a:lnSpc>
            </a:pPr>
            <a:endParaRPr lang="en-US" sz="2000" dirty="0">
              <a:sym typeface="Zapf Dingbats"/>
            </a:endParaRPr>
          </a:p>
          <a:p>
            <a:pPr>
              <a:lnSpc>
                <a:spcPct val="90000"/>
              </a:lnSpc>
            </a:pPr>
            <a:endParaRPr lang="en-US" sz="2000" dirty="0"/>
          </a:p>
        </p:txBody>
      </p:sp>
      <p:sp>
        <p:nvSpPr>
          <p:cNvPr id="4" name="Content Placeholder 3"/>
          <p:cNvSpPr>
            <a:spLocks noGrp="1"/>
          </p:cNvSpPr>
          <p:nvPr>
            <p:ph idx="11"/>
          </p:nvPr>
        </p:nvSpPr>
        <p:spPr>
          <a:xfrm>
            <a:off x="2362200" y="6096000"/>
            <a:ext cx="6324600" cy="357250"/>
          </a:xfrm>
        </p:spPr>
        <p:txBody>
          <a:bodyPr/>
          <a:lstStyle/>
          <a:p>
            <a:fld id="{D6B816F7-A2AF-BE4F-8042-BB96385DD386}" type="slidenum">
              <a:rPr lang="en-US" smtClean="0"/>
              <a:t>11</a:t>
            </a:fld>
            <a:endParaRPr lang="en-US" dirty="0"/>
          </a:p>
        </p:txBody>
      </p:sp>
    </p:spTree>
    <p:extLst>
      <p:ext uri="{BB962C8B-B14F-4D97-AF65-F5344CB8AC3E}">
        <p14:creationId xmlns:p14="http://schemas.microsoft.com/office/powerpoint/2010/main" val="3365268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Equivalence</a:t>
            </a:r>
          </a:p>
        </p:txBody>
      </p:sp>
      <p:sp>
        <p:nvSpPr>
          <p:cNvPr id="3" name="Content Placeholder 2"/>
          <p:cNvSpPr>
            <a:spLocks noGrp="1"/>
          </p:cNvSpPr>
          <p:nvPr>
            <p:ph idx="1"/>
          </p:nvPr>
        </p:nvSpPr>
        <p:spPr>
          <a:xfrm>
            <a:off x="457200" y="972543"/>
            <a:ext cx="8229600" cy="4419599"/>
          </a:xfrm>
        </p:spPr>
        <p:txBody>
          <a:bodyPr/>
          <a:lstStyle/>
          <a:p>
            <a:pPr>
              <a:lnSpc>
                <a:spcPct val="70000"/>
              </a:lnSpc>
            </a:pPr>
            <a:r>
              <a:rPr lang="en-US" sz="2000" dirty="0"/>
              <a:t>Other tips</a:t>
            </a:r>
          </a:p>
          <a:p>
            <a:pPr lvl="1">
              <a:lnSpc>
                <a:spcPct val="70000"/>
              </a:lnSpc>
            </a:pPr>
            <a:r>
              <a:rPr lang="en-US" dirty="0"/>
              <a:t>Divide words into positive and negative</a:t>
            </a:r>
          </a:p>
          <a:p>
            <a:pPr lvl="1">
              <a:lnSpc>
                <a:spcPct val="70000"/>
              </a:lnSpc>
            </a:pPr>
            <a:r>
              <a:rPr lang="en-US" dirty="0"/>
              <a:t>Try not to just find synonyms</a:t>
            </a:r>
          </a:p>
          <a:p>
            <a:pPr>
              <a:lnSpc>
                <a:spcPct val="70000"/>
              </a:lnSpc>
            </a:pPr>
            <a:r>
              <a:rPr lang="en-US" sz="2000" dirty="0">
                <a:solidFill>
                  <a:srgbClr val="77933C"/>
                </a:solidFill>
              </a:rPr>
              <a:t>PR 76 4: </a:t>
            </a:r>
            <a:r>
              <a:rPr lang="en-US" sz="2000" u="sng" dirty="0">
                <a:solidFill>
                  <a:srgbClr val="77933C"/>
                </a:solidFill>
              </a:rPr>
              <a:t>SE</a:t>
            </a:r>
            <a:r>
              <a:rPr lang="en-US" sz="2000" dirty="0">
                <a:solidFill>
                  <a:srgbClr val="77933C"/>
                </a:solidFill>
              </a:rPr>
              <a:t> Despite the vast amount of time Francis dedicated to learning six different languages, he was __ communicator; his mastery of vocabulary and grammar failed to redress his inability to construct cogent prose</a:t>
            </a:r>
          </a:p>
          <a:p>
            <a:pPr lvl="1">
              <a:lnSpc>
                <a:spcPct val="70000"/>
              </a:lnSpc>
            </a:pPr>
            <a:r>
              <a:rPr lang="en-US" dirty="0">
                <a:solidFill>
                  <a:srgbClr val="77933C"/>
                </a:solidFill>
              </a:rPr>
              <a:t>A florid</a:t>
            </a:r>
          </a:p>
          <a:p>
            <a:pPr lvl="1">
              <a:lnSpc>
                <a:spcPct val="70000"/>
              </a:lnSpc>
            </a:pPr>
            <a:r>
              <a:rPr lang="en-US" dirty="0">
                <a:solidFill>
                  <a:srgbClr val="77933C"/>
                </a:solidFill>
              </a:rPr>
              <a:t>An inept</a:t>
            </a:r>
          </a:p>
          <a:p>
            <a:pPr lvl="1">
              <a:lnSpc>
                <a:spcPct val="70000"/>
              </a:lnSpc>
            </a:pPr>
            <a:r>
              <a:rPr lang="en-US" dirty="0">
                <a:solidFill>
                  <a:srgbClr val="77933C"/>
                </a:solidFill>
              </a:rPr>
              <a:t>A prolific</a:t>
            </a:r>
          </a:p>
          <a:p>
            <a:pPr lvl="1">
              <a:lnSpc>
                <a:spcPct val="70000"/>
              </a:lnSpc>
            </a:pPr>
            <a:r>
              <a:rPr lang="en-US" dirty="0">
                <a:solidFill>
                  <a:srgbClr val="77933C"/>
                </a:solidFill>
              </a:rPr>
              <a:t>An astute</a:t>
            </a:r>
          </a:p>
          <a:p>
            <a:pPr lvl="1">
              <a:lnSpc>
                <a:spcPct val="70000"/>
              </a:lnSpc>
            </a:pPr>
            <a:r>
              <a:rPr lang="en-US" dirty="0">
                <a:solidFill>
                  <a:srgbClr val="77933C"/>
                </a:solidFill>
              </a:rPr>
              <a:t>A morose</a:t>
            </a:r>
          </a:p>
          <a:p>
            <a:pPr lvl="1">
              <a:lnSpc>
                <a:spcPct val="70000"/>
              </a:lnSpc>
            </a:pPr>
            <a:r>
              <a:rPr lang="en-US" dirty="0">
                <a:solidFill>
                  <a:srgbClr val="77933C"/>
                </a:solidFill>
              </a:rPr>
              <a:t>A maladroit</a:t>
            </a:r>
          </a:p>
          <a:p>
            <a:pPr>
              <a:lnSpc>
                <a:spcPct val="70000"/>
              </a:lnSpc>
            </a:pPr>
            <a:r>
              <a:rPr lang="en-US" sz="2000" dirty="0">
                <a:solidFill>
                  <a:srgbClr val="77933C"/>
                </a:solidFill>
              </a:rPr>
              <a:t>PR 75: </a:t>
            </a:r>
            <a:r>
              <a:rPr lang="en-US" sz="2000" u="sng" dirty="0">
                <a:solidFill>
                  <a:srgbClr val="77933C"/>
                </a:solidFill>
              </a:rPr>
              <a:t>SE</a:t>
            </a:r>
            <a:r>
              <a:rPr lang="en-US" sz="2000" dirty="0">
                <a:solidFill>
                  <a:srgbClr val="77933C"/>
                </a:solidFill>
              </a:rPr>
              <a:t> Despite their outward negativity, many a cynic harbors an inner faith in the __ of mankind</a:t>
            </a:r>
          </a:p>
          <a:p>
            <a:pPr lvl="1">
              <a:lnSpc>
                <a:spcPct val="70000"/>
              </a:lnSpc>
            </a:pPr>
            <a:r>
              <a:rPr lang="en-US" dirty="0">
                <a:solidFill>
                  <a:srgbClr val="77933C"/>
                </a:solidFill>
              </a:rPr>
              <a:t>Benevolence</a:t>
            </a:r>
          </a:p>
          <a:p>
            <a:pPr lvl="1">
              <a:lnSpc>
                <a:spcPct val="70000"/>
              </a:lnSpc>
            </a:pPr>
            <a:r>
              <a:rPr lang="en-US" dirty="0">
                <a:solidFill>
                  <a:srgbClr val="77933C"/>
                </a:solidFill>
              </a:rPr>
              <a:t>Precocity</a:t>
            </a:r>
          </a:p>
          <a:p>
            <a:pPr lvl="1">
              <a:lnSpc>
                <a:spcPct val="70000"/>
              </a:lnSpc>
            </a:pPr>
            <a:r>
              <a:rPr lang="en-US" dirty="0">
                <a:solidFill>
                  <a:srgbClr val="77933C"/>
                </a:solidFill>
              </a:rPr>
              <a:t>Parsimony</a:t>
            </a:r>
          </a:p>
          <a:p>
            <a:pPr lvl="1">
              <a:lnSpc>
                <a:spcPct val="70000"/>
              </a:lnSpc>
            </a:pPr>
            <a:r>
              <a:rPr lang="en-US" dirty="0">
                <a:solidFill>
                  <a:srgbClr val="77933C"/>
                </a:solidFill>
              </a:rPr>
              <a:t>Ignobility</a:t>
            </a:r>
          </a:p>
          <a:p>
            <a:pPr lvl="1">
              <a:lnSpc>
                <a:spcPct val="70000"/>
              </a:lnSpc>
            </a:pPr>
            <a:r>
              <a:rPr lang="en-US" dirty="0">
                <a:solidFill>
                  <a:srgbClr val="77933C"/>
                </a:solidFill>
              </a:rPr>
              <a:t>Antipathy</a:t>
            </a:r>
          </a:p>
          <a:p>
            <a:pPr lvl="1">
              <a:lnSpc>
                <a:spcPct val="70000"/>
              </a:lnSpc>
            </a:pPr>
            <a:r>
              <a:rPr lang="en-US" dirty="0">
                <a:solidFill>
                  <a:srgbClr val="77933C"/>
                </a:solidFill>
              </a:rPr>
              <a:t>Probity</a:t>
            </a:r>
          </a:p>
        </p:txBody>
      </p:sp>
      <p:sp>
        <p:nvSpPr>
          <p:cNvPr id="4" name="Content Placeholder 3"/>
          <p:cNvSpPr>
            <a:spLocks noGrp="1"/>
          </p:cNvSpPr>
          <p:nvPr>
            <p:ph idx="11"/>
          </p:nvPr>
        </p:nvSpPr>
        <p:spPr/>
        <p:txBody>
          <a:bodyPr/>
          <a:lstStyle/>
          <a:p>
            <a:fld id="{D6B816F7-A2AF-BE4F-8042-BB96385DD386}" type="slidenum">
              <a:rPr lang="en-US" smtClean="0"/>
              <a:t>12</a:t>
            </a:fld>
            <a:endParaRPr lang="en-US" dirty="0"/>
          </a:p>
        </p:txBody>
      </p:sp>
    </p:spTree>
    <p:extLst>
      <p:ext uri="{BB962C8B-B14F-4D97-AF65-F5344CB8AC3E}">
        <p14:creationId xmlns:p14="http://schemas.microsoft.com/office/powerpoint/2010/main" val="305587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Equivalence Qs</a:t>
            </a:r>
          </a:p>
        </p:txBody>
      </p:sp>
      <p:sp>
        <p:nvSpPr>
          <p:cNvPr id="3" name="Content Placeholder 2"/>
          <p:cNvSpPr>
            <a:spLocks noGrp="1"/>
          </p:cNvSpPr>
          <p:nvPr>
            <p:ph idx="1"/>
          </p:nvPr>
        </p:nvSpPr>
        <p:spPr>
          <a:xfrm>
            <a:off x="457200" y="1168813"/>
            <a:ext cx="8229600" cy="4419599"/>
          </a:xfrm>
        </p:spPr>
        <p:txBody>
          <a:bodyPr/>
          <a:lstStyle/>
          <a:p>
            <a:pPr>
              <a:lnSpc>
                <a:spcPct val="70000"/>
              </a:lnSpc>
            </a:pPr>
            <a:r>
              <a:rPr lang="en-US" sz="2000" dirty="0">
                <a:solidFill>
                  <a:srgbClr val="77933C"/>
                </a:solidFill>
              </a:rPr>
              <a:t>PR 72: </a:t>
            </a:r>
            <a:r>
              <a:rPr lang="en-US" sz="2000" u="sng" dirty="0">
                <a:solidFill>
                  <a:srgbClr val="77933C"/>
                </a:solidFill>
              </a:rPr>
              <a:t>SE</a:t>
            </a:r>
            <a:r>
              <a:rPr lang="en-US" sz="2000" dirty="0">
                <a:solidFill>
                  <a:srgbClr val="77933C"/>
                </a:solidFill>
              </a:rPr>
              <a:t> Despite the implications of their noble status, many aristocrats were virtually penniless and lived in a state of __</a:t>
            </a:r>
          </a:p>
          <a:p>
            <a:pPr lvl="1">
              <a:lnSpc>
                <a:spcPct val="70000"/>
              </a:lnSpc>
            </a:pPr>
            <a:r>
              <a:rPr lang="en-US" dirty="0">
                <a:solidFill>
                  <a:srgbClr val="77933C"/>
                </a:solidFill>
              </a:rPr>
              <a:t>Indigence</a:t>
            </a:r>
          </a:p>
          <a:p>
            <a:pPr lvl="1">
              <a:lnSpc>
                <a:spcPct val="70000"/>
              </a:lnSpc>
            </a:pPr>
            <a:r>
              <a:rPr lang="en-US" dirty="0">
                <a:solidFill>
                  <a:srgbClr val="77933C"/>
                </a:solidFill>
              </a:rPr>
              <a:t>Opulence</a:t>
            </a:r>
          </a:p>
          <a:p>
            <a:pPr lvl="1">
              <a:lnSpc>
                <a:spcPct val="70000"/>
              </a:lnSpc>
            </a:pPr>
            <a:r>
              <a:rPr lang="en-US" dirty="0">
                <a:solidFill>
                  <a:srgbClr val="77933C"/>
                </a:solidFill>
              </a:rPr>
              <a:t>Eminence</a:t>
            </a:r>
          </a:p>
          <a:p>
            <a:pPr lvl="1">
              <a:lnSpc>
                <a:spcPct val="70000"/>
              </a:lnSpc>
            </a:pPr>
            <a:r>
              <a:rPr lang="en-US" dirty="0">
                <a:solidFill>
                  <a:srgbClr val="77933C"/>
                </a:solidFill>
              </a:rPr>
              <a:t>Penury</a:t>
            </a:r>
          </a:p>
          <a:p>
            <a:pPr lvl="1">
              <a:lnSpc>
                <a:spcPct val="70000"/>
              </a:lnSpc>
            </a:pPr>
            <a:r>
              <a:rPr lang="en-US" dirty="0">
                <a:solidFill>
                  <a:srgbClr val="77933C"/>
                </a:solidFill>
              </a:rPr>
              <a:t>Depravity</a:t>
            </a:r>
          </a:p>
          <a:p>
            <a:pPr lvl="1">
              <a:lnSpc>
                <a:spcPct val="70000"/>
              </a:lnSpc>
            </a:pPr>
            <a:r>
              <a:rPr lang="en-US" dirty="0">
                <a:solidFill>
                  <a:srgbClr val="77933C"/>
                </a:solidFill>
              </a:rPr>
              <a:t>Complacency</a:t>
            </a:r>
          </a:p>
          <a:p>
            <a:pPr>
              <a:lnSpc>
                <a:spcPct val="80000"/>
              </a:lnSpc>
            </a:pPr>
            <a:r>
              <a:rPr lang="en-US" sz="2000" dirty="0">
                <a:solidFill>
                  <a:srgbClr val="77933C"/>
                </a:solidFill>
              </a:rPr>
              <a:t>PR 71 2: </a:t>
            </a:r>
            <a:r>
              <a:rPr lang="en-US" sz="2000" u="sng" dirty="0">
                <a:solidFill>
                  <a:srgbClr val="77933C"/>
                </a:solidFill>
              </a:rPr>
              <a:t>SE</a:t>
            </a:r>
            <a:r>
              <a:rPr lang="en-US" sz="2000" dirty="0">
                <a:solidFill>
                  <a:srgbClr val="77933C"/>
                </a:solidFill>
              </a:rPr>
              <a:t> Researchers interested in the nature versus nurture debate use identical twins who were separated at birth to explore which personality characteristics are __ and which arise through experience</a:t>
            </a:r>
          </a:p>
          <a:p>
            <a:pPr lvl="1">
              <a:lnSpc>
                <a:spcPct val="80000"/>
              </a:lnSpc>
            </a:pPr>
            <a:r>
              <a:rPr lang="en-US" dirty="0">
                <a:solidFill>
                  <a:srgbClr val="77933C"/>
                </a:solidFill>
              </a:rPr>
              <a:t>Intractable</a:t>
            </a:r>
          </a:p>
          <a:p>
            <a:pPr lvl="1">
              <a:lnSpc>
                <a:spcPct val="80000"/>
              </a:lnSpc>
            </a:pPr>
            <a:r>
              <a:rPr lang="en-US" dirty="0">
                <a:solidFill>
                  <a:srgbClr val="77933C"/>
                </a:solidFill>
              </a:rPr>
              <a:t>Nascent</a:t>
            </a:r>
          </a:p>
          <a:p>
            <a:pPr lvl="1">
              <a:lnSpc>
                <a:spcPct val="80000"/>
              </a:lnSpc>
            </a:pPr>
            <a:r>
              <a:rPr lang="en-US" dirty="0">
                <a:solidFill>
                  <a:srgbClr val="77933C"/>
                </a:solidFill>
              </a:rPr>
              <a:t>Erudite</a:t>
            </a:r>
          </a:p>
          <a:p>
            <a:pPr lvl="1">
              <a:lnSpc>
                <a:spcPct val="80000"/>
              </a:lnSpc>
            </a:pPr>
            <a:r>
              <a:rPr lang="en-US" dirty="0">
                <a:solidFill>
                  <a:srgbClr val="77933C"/>
                </a:solidFill>
              </a:rPr>
              <a:t>Innate</a:t>
            </a:r>
          </a:p>
          <a:p>
            <a:pPr lvl="1">
              <a:lnSpc>
                <a:spcPct val="80000"/>
              </a:lnSpc>
            </a:pPr>
            <a:r>
              <a:rPr lang="en-US" dirty="0">
                <a:solidFill>
                  <a:srgbClr val="77933C"/>
                </a:solidFill>
              </a:rPr>
              <a:t>Predilection</a:t>
            </a:r>
          </a:p>
          <a:p>
            <a:pPr lvl="1">
              <a:lnSpc>
                <a:spcPct val="80000"/>
              </a:lnSpc>
            </a:pPr>
            <a:r>
              <a:rPr lang="en-US" dirty="0">
                <a:solidFill>
                  <a:srgbClr val="77933C"/>
                </a:solidFill>
              </a:rPr>
              <a:t>Inborn</a:t>
            </a:r>
          </a:p>
        </p:txBody>
      </p:sp>
      <p:sp>
        <p:nvSpPr>
          <p:cNvPr id="5" name="Content Placeholder 3"/>
          <p:cNvSpPr>
            <a:spLocks noGrp="1"/>
          </p:cNvSpPr>
          <p:nvPr>
            <p:ph idx="11"/>
          </p:nvPr>
        </p:nvSpPr>
        <p:spPr>
          <a:xfrm>
            <a:off x="2362200" y="6096000"/>
            <a:ext cx="6324600" cy="357250"/>
          </a:xfrm>
        </p:spPr>
        <p:txBody>
          <a:bodyPr/>
          <a:lstStyle/>
          <a:p>
            <a:fld id="{D6B816F7-A2AF-BE4F-8042-BB96385DD386}" type="slidenum">
              <a:rPr lang="en-US" smtClean="0"/>
              <a:t>13</a:t>
            </a:fld>
            <a:endParaRPr lang="en-US" dirty="0"/>
          </a:p>
        </p:txBody>
      </p:sp>
    </p:spTree>
    <p:extLst>
      <p:ext uri="{BB962C8B-B14F-4D97-AF65-F5344CB8AC3E}">
        <p14:creationId xmlns:p14="http://schemas.microsoft.com/office/powerpoint/2010/main" val="380532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Equivalence Qs</a:t>
            </a:r>
          </a:p>
        </p:txBody>
      </p:sp>
      <p:sp>
        <p:nvSpPr>
          <p:cNvPr id="3" name="Content Placeholder 2"/>
          <p:cNvSpPr>
            <a:spLocks noGrp="1"/>
          </p:cNvSpPr>
          <p:nvPr>
            <p:ph idx="1"/>
          </p:nvPr>
        </p:nvSpPr>
        <p:spPr>
          <a:xfrm>
            <a:off x="457200" y="1071063"/>
            <a:ext cx="8229600" cy="4419599"/>
          </a:xfrm>
        </p:spPr>
        <p:txBody>
          <a:bodyPr/>
          <a:lstStyle/>
          <a:p>
            <a:pPr>
              <a:lnSpc>
                <a:spcPct val="80000"/>
              </a:lnSpc>
            </a:pPr>
            <a:r>
              <a:rPr lang="en-US" sz="2000" dirty="0">
                <a:solidFill>
                  <a:srgbClr val="77933C"/>
                </a:solidFill>
              </a:rPr>
              <a:t>ETS V 85 2: Some analysis worry about consumers’ perception that the electronics industry is always on the verge of major breakthroughs; that perception could hurt the industry by making consumers reluctant to buy products they believe will soon be __</a:t>
            </a:r>
          </a:p>
          <a:p>
            <a:pPr lvl="1">
              <a:lnSpc>
                <a:spcPct val="80000"/>
              </a:lnSpc>
            </a:pPr>
            <a:r>
              <a:rPr lang="en-US" dirty="0">
                <a:solidFill>
                  <a:srgbClr val="77933C"/>
                </a:solidFill>
              </a:rPr>
              <a:t>Incompatible</a:t>
            </a:r>
          </a:p>
          <a:p>
            <a:pPr lvl="1">
              <a:lnSpc>
                <a:spcPct val="80000"/>
              </a:lnSpc>
            </a:pPr>
            <a:r>
              <a:rPr lang="en-US" dirty="0">
                <a:solidFill>
                  <a:srgbClr val="77933C"/>
                </a:solidFill>
              </a:rPr>
              <a:t>Devalued</a:t>
            </a:r>
          </a:p>
          <a:p>
            <a:pPr lvl="1">
              <a:lnSpc>
                <a:spcPct val="80000"/>
              </a:lnSpc>
            </a:pPr>
            <a:r>
              <a:rPr lang="en-US" dirty="0">
                <a:solidFill>
                  <a:srgbClr val="77933C"/>
                </a:solidFill>
              </a:rPr>
              <a:t>Obsolete</a:t>
            </a:r>
          </a:p>
          <a:p>
            <a:pPr lvl="1">
              <a:lnSpc>
                <a:spcPct val="80000"/>
              </a:lnSpc>
            </a:pPr>
            <a:r>
              <a:rPr lang="en-US" dirty="0">
                <a:solidFill>
                  <a:srgbClr val="77933C"/>
                </a:solidFill>
              </a:rPr>
              <a:t>Ubiquitous</a:t>
            </a:r>
          </a:p>
          <a:p>
            <a:pPr lvl="1">
              <a:lnSpc>
                <a:spcPct val="80000"/>
              </a:lnSpc>
            </a:pPr>
            <a:r>
              <a:rPr lang="en-US" dirty="0">
                <a:solidFill>
                  <a:srgbClr val="77933C"/>
                </a:solidFill>
              </a:rPr>
              <a:t>Everywhere</a:t>
            </a:r>
          </a:p>
          <a:p>
            <a:pPr lvl="1">
              <a:lnSpc>
                <a:spcPct val="80000"/>
              </a:lnSpc>
            </a:pPr>
            <a:r>
              <a:rPr lang="en-US" dirty="0">
                <a:solidFill>
                  <a:srgbClr val="77933C"/>
                </a:solidFill>
              </a:rPr>
              <a:t>Outmoded</a:t>
            </a:r>
          </a:p>
          <a:p>
            <a:pPr>
              <a:lnSpc>
                <a:spcPct val="90000"/>
              </a:lnSpc>
            </a:pPr>
            <a:r>
              <a:rPr lang="en-US" sz="2000" dirty="0">
                <a:solidFill>
                  <a:srgbClr val="77933C"/>
                </a:solidFill>
              </a:rPr>
              <a:t>PR 64 6: While more (</a:t>
            </a:r>
            <a:r>
              <a:rPr lang="en-US" sz="2000" dirty="0" err="1">
                <a:solidFill>
                  <a:srgbClr val="77933C"/>
                </a:solidFill>
              </a:rPr>
              <a:t>i</a:t>
            </a:r>
            <a:r>
              <a:rPr lang="en-US" sz="2000" dirty="0">
                <a:solidFill>
                  <a:srgbClr val="77933C"/>
                </a:solidFill>
              </a:rPr>
              <a:t>)__ professors continue to insist that video games will never be a proper object of study, the rising generation of more heterodox academics is inclined to view such talk as positively (ii)__</a:t>
            </a:r>
          </a:p>
          <a:p>
            <a:pPr lvl="1">
              <a:lnSpc>
                <a:spcPct val="90000"/>
              </a:lnSpc>
            </a:pPr>
            <a:r>
              <a:rPr lang="en-US" dirty="0" err="1">
                <a:solidFill>
                  <a:srgbClr val="77933C"/>
                </a:solidFill>
              </a:rPr>
              <a:t>i</a:t>
            </a:r>
            <a:r>
              <a:rPr lang="en-US" dirty="0">
                <a:solidFill>
                  <a:srgbClr val="77933C"/>
                </a:solidFill>
              </a:rPr>
              <a:t>: pedantic, progressive, erudite</a:t>
            </a:r>
          </a:p>
          <a:p>
            <a:pPr lvl="1">
              <a:lnSpc>
                <a:spcPct val="90000"/>
              </a:lnSpc>
            </a:pPr>
            <a:r>
              <a:rPr lang="en-US" dirty="0">
                <a:solidFill>
                  <a:srgbClr val="77933C"/>
                </a:solidFill>
              </a:rPr>
              <a:t>ii: antediluvian, pusillanimous, jejune</a:t>
            </a:r>
          </a:p>
          <a:p>
            <a:pPr lvl="1">
              <a:lnSpc>
                <a:spcPct val="80000"/>
              </a:lnSpc>
            </a:pPr>
            <a:endParaRPr lang="en-US" dirty="0">
              <a:solidFill>
                <a:srgbClr val="77933C"/>
              </a:solidFill>
            </a:endParaRPr>
          </a:p>
        </p:txBody>
      </p:sp>
      <p:sp>
        <p:nvSpPr>
          <p:cNvPr id="4" name="Content Placeholder 3"/>
          <p:cNvSpPr>
            <a:spLocks noGrp="1"/>
          </p:cNvSpPr>
          <p:nvPr>
            <p:ph idx="11"/>
          </p:nvPr>
        </p:nvSpPr>
        <p:spPr/>
        <p:txBody>
          <a:bodyPr/>
          <a:lstStyle/>
          <a:p>
            <a:endParaRPr lang="en-US"/>
          </a:p>
        </p:txBody>
      </p:sp>
      <p:sp>
        <p:nvSpPr>
          <p:cNvPr id="5" name="Content Placeholder 3"/>
          <p:cNvSpPr txBox="1">
            <a:spLocks/>
          </p:cNvSpPr>
          <p:nvPr/>
        </p:nvSpPr>
        <p:spPr bwMode="auto">
          <a:xfrm>
            <a:off x="2514600" y="6248400"/>
            <a:ext cx="6324600" cy="3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rmAutofit/>
          </a:bodyPr>
          <a:lstStyle>
            <a:lvl1pPr marL="342900" indent="-342900" algn="r" rtl="0" eaLnBrk="1" fontAlgn="base" hangingPunct="1">
              <a:spcBef>
                <a:spcPct val="20000"/>
              </a:spcBef>
              <a:spcAft>
                <a:spcPct val="0"/>
              </a:spcAft>
              <a:buFontTx/>
              <a:buNone/>
              <a:defRPr sz="1600" i="1" kern="1200">
                <a:solidFill>
                  <a:srgbClr val="712461"/>
                </a:solidFill>
                <a:latin typeface="+mj-lt"/>
                <a:ea typeface="ＭＳ Ｐゴシック"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rgbClr val="404040"/>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kern="1200">
                <a:solidFill>
                  <a:srgbClr val="404040"/>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D6B816F7-A2AF-BE4F-8042-BB96385DD386}" type="slidenum">
              <a:rPr lang="en-US" smtClean="0"/>
              <a:pPr/>
              <a:t>14</a:t>
            </a:fld>
            <a:endParaRPr lang="en-US" dirty="0"/>
          </a:p>
        </p:txBody>
      </p:sp>
    </p:spTree>
    <p:extLst>
      <p:ext uri="{BB962C8B-B14F-4D97-AF65-F5344CB8AC3E}">
        <p14:creationId xmlns:p14="http://schemas.microsoft.com/office/powerpoint/2010/main" val="28699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a:xfrm>
            <a:off x="457200" y="1002779"/>
            <a:ext cx="8229600" cy="4419599"/>
          </a:xfrm>
        </p:spPr>
        <p:txBody>
          <a:bodyPr/>
          <a:lstStyle/>
          <a:p>
            <a:pPr>
              <a:lnSpc>
                <a:spcPct val="80000"/>
              </a:lnSpc>
            </a:pPr>
            <a:r>
              <a:rPr lang="en-US" sz="2000" dirty="0">
                <a:solidFill>
                  <a:srgbClr val="77933C"/>
                </a:solidFill>
              </a:rPr>
              <a:t>ETS V 64 8: The serious study of popular culture by intellectuals is regularly credited with having rendered obsolete a once-dominant view that popular culture is inherently inferior to high art. Yet this alteration of attitudes may be somewhat (</a:t>
            </a:r>
            <a:r>
              <a:rPr lang="en-US" sz="2000" dirty="0" err="1">
                <a:solidFill>
                  <a:srgbClr val="77933C"/>
                </a:solidFill>
              </a:rPr>
              <a:t>i</a:t>
            </a:r>
            <a:r>
              <a:rPr lang="en-US" sz="2000" dirty="0">
                <a:solidFill>
                  <a:srgbClr val="77933C"/>
                </a:solidFill>
              </a:rPr>
              <a:t>)__. Although it is now academically respectable to analyze popular culture, the fact that many intellectuals feel compelled to rationalize their own (ii)__ action movies or mass-market fiction reveals, perhaps unwittingly, their continued (iii)__ the old hierarchy of high and low culture.</a:t>
            </a:r>
          </a:p>
          <a:p>
            <a:pPr lvl="1">
              <a:lnSpc>
                <a:spcPct val="80000"/>
              </a:lnSpc>
            </a:pPr>
            <a:r>
              <a:rPr lang="en-US" dirty="0" err="1">
                <a:solidFill>
                  <a:srgbClr val="77933C"/>
                </a:solidFill>
              </a:rPr>
              <a:t>i</a:t>
            </a:r>
            <a:r>
              <a:rPr lang="en-US" dirty="0">
                <a:solidFill>
                  <a:srgbClr val="77933C"/>
                </a:solidFill>
              </a:rPr>
              <a:t>: counterproductive, underappreciated, overstated</a:t>
            </a:r>
          </a:p>
          <a:p>
            <a:pPr lvl="1">
              <a:lnSpc>
                <a:spcPct val="80000"/>
              </a:lnSpc>
            </a:pPr>
            <a:r>
              <a:rPr lang="en-US" dirty="0">
                <a:solidFill>
                  <a:srgbClr val="77933C"/>
                </a:solidFill>
              </a:rPr>
              <a:t>ii: penchant for, distaste for, indifference to</a:t>
            </a:r>
          </a:p>
          <a:p>
            <a:pPr lvl="1">
              <a:lnSpc>
                <a:spcPct val="80000"/>
              </a:lnSpc>
            </a:pPr>
            <a:r>
              <a:rPr lang="en-US" dirty="0">
                <a:solidFill>
                  <a:srgbClr val="77933C"/>
                </a:solidFill>
              </a:rPr>
              <a:t>iii: aversion to, investment in, misunderstanding of</a:t>
            </a:r>
          </a:p>
          <a:p>
            <a:pPr>
              <a:lnSpc>
                <a:spcPct val="80000"/>
              </a:lnSpc>
            </a:pPr>
            <a:r>
              <a:rPr lang="en-US" sz="2000" dirty="0">
                <a:solidFill>
                  <a:srgbClr val="77933C"/>
                </a:solidFill>
              </a:rPr>
              <a:t>ETS V 86 6: </a:t>
            </a:r>
            <a:r>
              <a:rPr lang="en-US" sz="2000" u="sng" dirty="0">
                <a:solidFill>
                  <a:srgbClr val="77933C"/>
                </a:solidFill>
              </a:rPr>
              <a:t>SE</a:t>
            </a:r>
            <a:r>
              <a:rPr lang="en-US" sz="2000" dirty="0">
                <a:solidFill>
                  <a:srgbClr val="77933C"/>
                </a:solidFill>
              </a:rPr>
              <a:t> A recent study suggests that vitamin E supplements, despite widespread belief in their __, are no better than sugar pills for delaying the onset of the degenerative disease</a:t>
            </a:r>
          </a:p>
          <a:p>
            <a:pPr lvl="1">
              <a:lnSpc>
                <a:spcPct val="80000"/>
              </a:lnSpc>
            </a:pPr>
            <a:r>
              <a:rPr lang="en-US" dirty="0">
                <a:solidFill>
                  <a:srgbClr val="77933C"/>
                </a:solidFill>
              </a:rPr>
              <a:t>Potential</a:t>
            </a:r>
          </a:p>
          <a:p>
            <a:pPr lvl="1">
              <a:lnSpc>
                <a:spcPct val="80000"/>
              </a:lnSpc>
            </a:pPr>
            <a:r>
              <a:rPr lang="en-US" dirty="0">
                <a:solidFill>
                  <a:srgbClr val="77933C"/>
                </a:solidFill>
              </a:rPr>
              <a:t>Misuse</a:t>
            </a:r>
          </a:p>
          <a:p>
            <a:pPr lvl="1">
              <a:lnSpc>
                <a:spcPct val="80000"/>
              </a:lnSpc>
            </a:pPr>
            <a:r>
              <a:rPr lang="en-US" dirty="0">
                <a:solidFill>
                  <a:srgbClr val="77933C"/>
                </a:solidFill>
              </a:rPr>
              <a:t>Popularity</a:t>
            </a:r>
          </a:p>
          <a:p>
            <a:pPr lvl="1">
              <a:lnSpc>
                <a:spcPct val="80000"/>
              </a:lnSpc>
            </a:pPr>
            <a:r>
              <a:rPr lang="en-US" dirty="0">
                <a:solidFill>
                  <a:srgbClr val="77933C"/>
                </a:solidFill>
              </a:rPr>
              <a:t>Efficacy</a:t>
            </a:r>
          </a:p>
          <a:p>
            <a:pPr lvl="1">
              <a:lnSpc>
                <a:spcPct val="80000"/>
              </a:lnSpc>
            </a:pPr>
            <a:r>
              <a:rPr lang="en-US" dirty="0">
                <a:solidFill>
                  <a:srgbClr val="77933C"/>
                </a:solidFill>
              </a:rPr>
              <a:t>Prevalence</a:t>
            </a:r>
          </a:p>
          <a:p>
            <a:pPr lvl="1">
              <a:lnSpc>
                <a:spcPct val="80000"/>
              </a:lnSpc>
            </a:pPr>
            <a:r>
              <a:rPr lang="en-US" dirty="0">
                <a:solidFill>
                  <a:srgbClr val="77933C"/>
                </a:solidFill>
              </a:rPr>
              <a:t>Usefulness </a:t>
            </a:r>
          </a:p>
        </p:txBody>
      </p:sp>
      <p:sp>
        <p:nvSpPr>
          <p:cNvPr id="4" name="Content Placeholder 3"/>
          <p:cNvSpPr>
            <a:spLocks noGrp="1"/>
          </p:cNvSpPr>
          <p:nvPr>
            <p:ph idx="11"/>
          </p:nvPr>
        </p:nvSpPr>
        <p:spPr/>
        <p:txBody>
          <a:bodyPr/>
          <a:lstStyle/>
          <a:p>
            <a:endParaRPr lang="en-US"/>
          </a:p>
        </p:txBody>
      </p:sp>
      <p:sp>
        <p:nvSpPr>
          <p:cNvPr id="5" name="Content Placeholder 3"/>
          <p:cNvSpPr txBox="1">
            <a:spLocks/>
          </p:cNvSpPr>
          <p:nvPr/>
        </p:nvSpPr>
        <p:spPr bwMode="auto">
          <a:xfrm>
            <a:off x="2514600" y="6248400"/>
            <a:ext cx="6324600" cy="3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rmAutofit/>
          </a:bodyPr>
          <a:lstStyle>
            <a:lvl1pPr marL="342900" indent="-342900" algn="r" rtl="0" eaLnBrk="1" fontAlgn="base" hangingPunct="1">
              <a:spcBef>
                <a:spcPct val="20000"/>
              </a:spcBef>
              <a:spcAft>
                <a:spcPct val="0"/>
              </a:spcAft>
              <a:buFontTx/>
              <a:buNone/>
              <a:defRPr sz="1600" i="1" kern="1200">
                <a:solidFill>
                  <a:srgbClr val="712461"/>
                </a:solidFill>
                <a:latin typeface="+mj-lt"/>
                <a:ea typeface="ＭＳ Ｐゴシック"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rgbClr val="404040"/>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kern="1200">
                <a:solidFill>
                  <a:srgbClr val="404040"/>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D6B816F7-A2AF-BE4F-8042-BB96385DD386}" type="slidenum">
              <a:rPr lang="en-US" smtClean="0"/>
              <a:pPr/>
              <a:t>15</a:t>
            </a:fld>
            <a:endParaRPr lang="en-US" dirty="0"/>
          </a:p>
        </p:txBody>
      </p:sp>
    </p:spTree>
    <p:extLst>
      <p:ext uri="{BB962C8B-B14F-4D97-AF65-F5344CB8AC3E}">
        <p14:creationId xmlns:p14="http://schemas.microsoft.com/office/powerpoint/2010/main" val="126991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a:xfrm>
            <a:off x="457200" y="1237366"/>
            <a:ext cx="8229600" cy="4419599"/>
          </a:xfrm>
        </p:spPr>
        <p:txBody>
          <a:bodyPr/>
          <a:lstStyle/>
          <a:p>
            <a:r>
              <a:rPr lang="en-US" sz="2000" dirty="0">
                <a:solidFill>
                  <a:srgbClr val="77933C"/>
                </a:solidFill>
              </a:rPr>
              <a:t>K 100 7: Because she was so __, Mary rarely spoke in groups of people</a:t>
            </a:r>
          </a:p>
          <a:p>
            <a:pPr lvl="1"/>
            <a:r>
              <a:rPr lang="en-US" dirty="0">
                <a:solidFill>
                  <a:srgbClr val="77933C"/>
                </a:solidFill>
              </a:rPr>
              <a:t>Reticent</a:t>
            </a:r>
          </a:p>
          <a:p>
            <a:pPr lvl="1"/>
            <a:r>
              <a:rPr lang="en-US" dirty="0">
                <a:solidFill>
                  <a:srgbClr val="77933C"/>
                </a:solidFill>
              </a:rPr>
              <a:t>Congenial</a:t>
            </a:r>
          </a:p>
          <a:p>
            <a:pPr lvl="1"/>
            <a:r>
              <a:rPr lang="en-US" dirty="0">
                <a:solidFill>
                  <a:srgbClr val="77933C"/>
                </a:solidFill>
              </a:rPr>
              <a:t>Brusque</a:t>
            </a:r>
          </a:p>
          <a:p>
            <a:pPr lvl="1"/>
            <a:r>
              <a:rPr lang="en-US" dirty="0">
                <a:solidFill>
                  <a:srgbClr val="77933C"/>
                </a:solidFill>
              </a:rPr>
              <a:t>Gregarious</a:t>
            </a:r>
          </a:p>
          <a:p>
            <a:pPr lvl="1"/>
            <a:r>
              <a:rPr lang="en-US" dirty="0">
                <a:solidFill>
                  <a:srgbClr val="77933C"/>
                </a:solidFill>
              </a:rPr>
              <a:t>Scurrilous</a:t>
            </a:r>
          </a:p>
          <a:p>
            <a:r>
              <a:rPr lang="en-US" sz="2000" dirty="0">
                <a:solidFill>
                  <a:srgbClr val="77933C"/>
                </a:solidFill>
              </a:rPr>
              <a:t>PR 64 10: People accustomed to thinking that the human lifespan (</a:t>
            </a:r>
            <a:r>
              <a:rPr lang="en-US" sz="2000" dirty="0" err="1">
                <a:solidFill>
                  <a:srgbClr val="77933C"/>
                </a:solidFill>
              </a:rPr>
              <a:t>i</a:t>
            </a:r>
            <a:r>
              <a:rPr lang="en-US" sz="2000" dirty="0">
                <a:solidFill>
                  <a:srgbClr val="77933C"/>
                </a:solidFill>
              </a:rPr>
              <a:t>)__ the outer bounds of animal longevity tend to dismiss tales of musket balls being found in the shells of living turtles. Samantha Romney, however, argues that while such stories may be (ii)__, some turtles do indeed exhibit a “negligible (iii)__,” showing no signs of aging even as they pass the two-century mark.</a:t>
            </a:r>
          </a:p>
          <a:p>
            <a:pPr lvl="1"/>
            <a:r>
              <a:rPr lang="en-US" dirty="0" err="1">
                <a:solidFill>
                  <a:srgbClr val="77933C"/>
                </a:solidFill>
              </a:rPr>
              <a:t>i</a:t>
            </a:r>
            <a:r>
              <a:rPr lang="en-US" dirty="0">
                <a:solidFill>
                  <a:srgbClr val="77933C"/>
                </a:solidFill>
              </a:rPr>
              <a:t>: belies, demarcates, antedates</a:t>
            </a:r>
          </a:p>
          <a:p>
            <a:pPr lvl="1"/>
            <a:r>
              <a:rPr lang="en-US" dirty="0">
                <a:solidFill>
                  <a:srgbClr val="77933C"/>
                </a:solidFill>
              </a:rPr>
              <a:t>ii: apocryphal, authentic, heresy</a:t>
            </a:r>
          </a:p>
          <a:p>
            <a:pPr lvl="1"/>
            <a:r>
              <a:rPr lang="en-US" dirty="0">
                <a:solidFill>
                  <a:srgbClr val="77933C"/>
                </a:solidFill>
              </a:rPr>
              <a:t>iii: rejuvenation, superannuation, senescence</a:t>
            </a:r>
          </a:p>
        </p:txBody>
      </p:sp>
      <p:sp>
        <p:nvSpPr>
          <p:cNvPr id="4" name="Content Placeholder 3"/>
          <p:cNvSpPr>
            <a:spLocks noGrp="1"/>
          </p:cNvSpPr>
          <p:nvPr>
            <p:ph idx="11"/>
          </p:nvPr>
        </p:nvSpPr>
        <p:spPr/>
        <p:txBody>
          <a:bodyPr/>
          <a:lstStyle/>
          <a:p>
            <a:endParaRPr lang="en-US"/>
          </a:p>
        </p:txBody>
      </p:sp>
      <p:sp>
        <p:nvSpPr>
          <p:cNvPr id="5" name="Content Placeholder 3"/>
          <p:cNvSpPr txBox="1">
            <a:spLocks/>
          </p:cNvSpPr>
          <p:nvPr/>
        </p:nvSpPr>
        <p:spPr bwMode="auto">
          <a:xfrm>
            <a:off x="2514600" y="6248400"/>
            <a:ext cx="6324600" cy="3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rmAutofit/>
          </a:bodyPr>
          <a:lstStyle>
            <a:lvl1pPr marL="342900" indent="-342900" algn="r" rtl="0" eaLnBrk="1" fontAlgn="base" hangingPunct="1">
              <a:spcBef>
                <a:spcPct val="20000"/>
              </a:spcBef>
              <a:spcAft>
                <a:spcPct val="0"/>
              </a:spcAft>
              <a:buFontTx/>
              <a:buNone/>
              <a:defRPr sz="1600" i="1" kern="1200">
                <a:solidFill>
                  <a:srgbClr val="712461"/>
                </a:solidFill>
                <a:latin typeface="+mj-lt"/>
                <a:ea typeface="ＭＳ Ｐゴシック"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rgbClr val="404040"/>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kern="1200">
                <a:solidFill>
                  <a:srgbClr val="404040"/>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D6B816F7-A2AF-BE4F-8042-BB96385DD386}" type="slidenum">
              <a:rPr lang="en-US" smtClean="0"/>
              <a:pPr/>
              <a:t>16</a:t>
            </a:fld>
            <a:endParaRPr lang="en-US" dirty="0"/>
          </a:p>
        </p:txBody>
      </p:sp>
    </p:spTree>
    <p:extLst>
      <p:ext uri="{BB962C8B-B14F-4D97-AF65-F5344CB8AC3E}">
        <p14:creationId xmlns:p14="http://schemas.microsoft.com/office/powerpoint/2010/main" val="250580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a:xfrm>
            <a:off x="457200" y="1169080"/>
            <a:ext cx="8229600" cy="4419599"/>
          </a:xfrm>
        </p:spPr>
        <p:txBody>
          <a:bodyPr/>
          <a:lstStyle/>
          <a:p>
            <a:pPr>
              <a:lnSpc>
                <a:spcPct val="90000"/>
              </a:lnSpc>
            </a:pPr>
            <a:r>
              <a:rPr lang="en-US" sz="2000" dirty="0">
                <a:solidFill>
                  <a:srgbClr val="77933C"/>
                </a:solidFill>
              </a:rPr>
              <a:t>PR 63 5: Increasingly, the boundaries of congressional seats are drawn in order to protect incumbents, as legislators engineer the demographics of each district such that those already in office can coast to (</a:t>
            </a:r>
            <a:r>
              <a:rPr lang="en-US" sz="2000" dirty="0" err="1">
                <a:solidFill>
                  <a:srgbClr val="77933C"/>
                </a:solidFill>
              </a:rPr>
              <a:t>i</a:t>
            </a:r>
            <a:r>
              <a:rPr lang="en-US" sz="2000" dirty="0">
                <a:solidFill>
                  <a:srgbClr val="77933C"/>
                </a:solidFill>
              </a:rPr>
              <a:t>)__ victory. Of course, there is always the possibility that the incumbent will face a challenge from within his or her own party. Nevertheless, once the primary is over, the general election is (ii)__</a:t>
            </a:r>
          </a:p>
          <a:p>
            <a:pPr lvl="1">
              <a:lnSpc>
                <a:spcPct val="90000"/>
              </a:lnSpc>
            </a:pPr>
            <a:r>
              <a:rPr lang="en-US" dirty="0" err="1">
                <a:solidFill>
                  <a:srgbClr val="77933C"/>
                </a:solidFill>
              </a:rPr>
              <a:t>i</a:t>
            </a:r>
            <a:r>
              <a:rPr lang="en-US" dirty="0">
                <a:solidFill>
                  <a:srgbClr val="77933C"/>
                </a:solidFill>
              </a:rPr>
              <a:t>: an ineluctable, an invidious, a plangent</a:t>
            </a:r>
          </a:p>
          <a:p>
            <a:pPr lvl="1">
              <a:lnSpc>
                <a:spcPct val="90000"/>
              </a:lnSpc>
            </a:pPr>
            <a:r>
              <a:rPr lang="en-US" dirty="0">
                <a:solidFill>
                  <a:srgbClr val="77933C"/>
                </a:solidFill>
              </a:rPr>
              <a:t>ii: seldom nugatory, remarkably contentious, merely denouement</a:t>
            </a:r>
          </a:p>
          <a:p>
            <a:pPr>
              <a:lnSpc>
                <a:spcPct val="90000"/>
              </a:lnSpc>
            </a:pPr>
            <a:r>
              <a:rPr lang="en-US" sz="2000" dirty="0">
                <a:solidFill>
                  <a:srgbClr val="77933C"/>
                </a:solidFill>
              </a:rPr>
              <a:t>K 106 26: </a:t>
            </a:r>
            <a:r>
              <a:rPr lang="en-US" sz="2000" u="sng" dirty="0">
                <a:solidFill>
                  <a:srgbClr val="77933C"/>
                </a:solidFill>
              </a:rPr>
              <a:t>SE</a:t>
            </a:r>
            <a:r>
              <a:rPr lang="en-US" sz="2000" dirty="0">
                <a:solidFill>
                  <a:srgbClr val="77933C"/>
                </a:solidFill>
              </a:rPr>
              <a:t>: Though __ filled the streets, people seemed unconcerned with the appearance of their city</a:t>
            </a:r>
          </a:p>
          <a:p>
            <a:pPr lvl="1">
              <a:lnSpc>
                <a:spcPct val="90000"/>
              </a:lnSpc>
            </a:pPr>
            <a:r>
              <a:rPr lang="en-US" dirty="0">
                <a:solidFill>
                  <a:srgbClr val="77933C"/>
                </a:solidFill>
              </a:rPr>
              <a:t>Detritus</a:t>
            </a:r>
          </a:p>
          <a:p>
            <a:pPr lvl="1">
              <a:lnSpc>
                <a:spcPct val="90000"/>
              </a:lnSpc>
            </a:pPr>
            <a:r>
              <a:rPr lang="en-US" dirty="0">
                <a:solidFill>
                  <a:srgbClr val="77933C"/>
                </a:solidFill>
              </a:rPr>
              <a:t>Refuge</a:t>
            </a:r>
          </a:p>
          <a:p>
            <a:pPr lvl="1">
              <a:lnSpc>
                <a:spcPct val="90000"/>
              </a:lnSpc>
            </a:pPr>
            <a:r>
              <a:rPr lang="en-US" dirty="0">
                <a:solidFill>
                  <a:srgbClr val="77933C"/>
                </a:solidFill>
              </a:rPr>
              <a:t>Gaudiness</a:t>
            </a:r>
          </a:p>
          <a:p>
            <a:pPr lvl="1">
              <a:lnSpc>
                <a:spcPct val="90000"/>
              </a:lnSpc>
            </a:pPr>
            <a:r>
              <a:rPr lang="en-US" dirty="0">
                <a:solidFill>
                  <a:srgbClr val="77933C"/>
                </a:solidFill>
              </a:rPr>
              <a:t>Bedlam</a:t>
            </a:r>
          </a:p>
          <a:p>
            <a:pPr lvl="1">
              <a:lnSpc>
                <a:spcPct val="90000"/>
              </a:lnSpc>
            </a:pPr>
            <a:r>
              <a:rPr lang="en-US" dirty="0">
                <a:solidFill>
                  <a:srgbClr val="77933C"/>
                </a:solidFill>
              </a:rPr>
              <a:t>Refuse</a:t>
            </a:r>
          </a:p>
          <a:p>
            <a:pPr lvl="1">
              <a:lnSpc>
                <a:spcPct val="90000"/>
              </a:lnSpc>
            </a:pPr>
            <a:r>
              <a:rPr lang="en-US" dirty="0">
                <a:solidFill>
                  <a:srgbClr val="77933C"/>
                </a:solidFill>
              </a:rPr>
              <a:t>Barrenness</a:t>
            </a:r>
          </a:p>
          <a:p>
            <a:pPr lvl="1">
              <a:lnSpc>
                <a:spcPct val="90000"/>
              </a:lnSpc>
            </a:pPr>
            <a:endParaRPr lang="en-US" dirty="0">
              <a:solidFill>
                <a:srgbClr val="77933C"/>
              </a:solidFill>
            </a:endParaRPr>
          </a:p>
          <a:p>
            <a:pPr>
              <a:lnSpc>
                <a:spcPct val="90000"/>
              </a:lnSpc>
            </a:pPr>
            <a:endParaRPr lang="en-US" sz="2000" dirty="0">
              <a:solidFill>
                <a:srgbClr val="77933C"/>
              </a:solidFill>
            </a:endParaRPr>
          </a:p>
        </p:txBody>
      </p:sp>
      <p:sp>
        <p:nvSpPr>
          <p:cNvPr id="4" name="Content Placeholder 3"/>
          <p:cNvSpPr>
            <a:spLocks noGrp="1"/>
          </p:cNvSpPr>
          <p:nvPr>
            <p:ph idx="11"/>
          </p:nvPr>
        </p:nvSpPr>
        <p:spPr/>
        <p:txBody>
          <a:bodyPr/>
          <a:lstStyle/>
          <a:p>
            <a:endParaRPr lang="en-US"/>
          </a:p>
        </p:txBody>
      </p:sp>
      <p:sp>
        <p:nvSpPr>
          <p:cNvPr id="5" name="Content Placeholder 3"/>
          <p:cNvSpPr txBox="1">
            <a:spLocks/>
          </p:cNvSpPr>
          <p:nvPr/>
        </p:nvSpPr>
        <p:spPr bwMode="auto">
          <a:xfrm>
            <a:off x="2514600" y="6248400"/>
            <a:ext cx="6324600" cy="3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rmAutofit/>
          </a:bodyPr>
          <a:lstStyle>
            <a:lvl1pPr marL="342900" indent="-342900" algn="r" rtl="0" eaLnBrk="1" fontAlgn="base" hangingPunct="1">
              <a:spcBef>
                <a:spcPct val="20000"/>
              </a:spcBef>
              <a:spcAft>
                <a:spcPct val="0"/>
              </a:spcAft>
              <a:buFontTx/>
              <a:buNone/>
              <a:defRPr sz="1600" i="1" kern="1200">
                <a:solidFill>
                  <a:srgbClr val="712461"/>
                </a:solidFill>
                <a:latin typeface="+mj-lt"/>
                <a:ea typeface="ＭＳ Ｐゴシック"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rgbClr val="404040"/>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kern="1200">
                <a:solidFill>
                  <a:srgbClr val="404040"/>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D6B816F7-A2AF-BE4F-8042-BB96385DD386}" type="slidenum">
              <a:rPr lang="en-US" smtClean="0"/>
              <a:pPr/>
              <a:t>17</a:t>
            </a:fld>
            <a:endParaRPr lang="en-US" dirty="0"/>
          </a:p>
        </p:txBody>
      </p:sp>
    </p:spTree>
    <p:extLst>
      <p:ext uri="{BB962C8B-B14F-4D97-AF65-F5344CB8AC3E}">
        <p14:creationId xmlns:p14="http://schemas.microsoft.com/office/powerpoint/2010/main" val="384328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a:xfrm>
            <a:off x="457200" y="1025709"/>
            <a:ext cx="8229600" cy="4419599"/>
          </a:xfrm>
        </p:spPr>
        <p:txBody>
          <a:bodyPr/>
          <a:lstStyle/>
          <a:p>
            <a:pPr>
              <a:lnSpc>
                <a:spcPct val="90000"/>
              </a:lnSpc>
            </a:pPr>
            <a:r>
              <a:rPr lang="en-US" sz="2000" dirty="0">
                <a:solidFill>
                  <a:srgbClr val="77933C"/>
                </a:solidFill>
              </a:rPr>
              <a:t>K 109 37: </a:t>
            </a:r>
            <a:r>
              <a:rPr lang="en-US" sz="2000" u="sng" dirty="0">
                <a:solidFill>
                  <a:srgbClr val="77933C"/>
                </a:solidFill>
              </a:rPr>
              <a:t>SE</a:t>
            </a:r>
            <a:r>
              <a:rPr lang="en-US" sz="2000" dirty="0">
                <a:solidFill>
                  <a:srgbClr val="77933C"/>
                </a:solidFill>
              </a:rPr>
              <a:t> Because the architect had found evidence of decay in a supporting wall, her official report __ the structural integrity of the building as a likely cause of the accident.</a:t>
            </a:r>
          </a:p>
          <a:p>
            <a:pPr lvl="1">
              <a:lnSpc>
                <a:spcPct val="90000"/>
              </a:lnSpc>
            </a:pPr>
            <a:r>
              <a:rPr lang="en-US" dirty="0">
                <a:solidFill>
                  <a:srgbClr val="77933C"/>
                </a:solidFill>
              </a:rPr>
              <a:t>Proposed</a:t>
            </a:r>
          </a:p>
          <a:p>
            <a:pPr lvl="1">
              <a:lnSpc>
                <a:spcPct val="90000"/>
              </a:lnSpc>
            </a:pPr>
            <a:r>
              <a:rPr lang="en-US" dirty="0">
                <a:solidFill>
                  <a:srgbClr val="77933C"/>
                </a:solidFill>
              </a:rPr>
              <a:t>Validated</a:t>
            </a:r>
          </a:p>
          <a:p>
            <a:pPr lvl="1">
              <a:lnSpc>
                <a:spcPct val="90000"/>
              </a:lnSpc>
            </a:pPr>
            <a:r>
              <a:rPr lang="en-US" dirty="0">
                <a:solidFill>
                  <a:srgbClr val="77933C"/>
                </a:solidFill>
              </a:rPr>
              <a:t>Rejected</a:t>
            </a:r>
          </a:p>
          <a:p>
            <a:pPr lvl="1">
              <a:lnSpc>
                <a:spcPct val="90000"/>
              </a:lnSpc>
            </a:pPr>
            <a:r>
              <a:rPr lang="en-US" dirty="0">
                <a:solidFill>
                  <a:srgbClr val="77933C"/>
                </a:solidFill>
              </a:rPr>
              <a:t>Advanced</a:t>
            </a:r>
          </a:p>
          <a:p>
            <a:pPr lvl="1">
              <a:lnSpc>
                <a:spcPct val="90000"/>
              </a:lnSpc>
            </a:pPr>
            <a:r>
              <a:rPr lang="en-US" dirty="0">
                <a:solidFill>
                  <a:srgbClr val="77933C"/>
                </a:solidFill>
              </a:rPr>
              <a:t>Deplored</a:t>
            </a:r>
          </a:p>
          <a:p>
            <a:pPr lvl="1">
              <a:lnSpc>
                <a:spcPct val="90000"/>
              </a:lnSpc>
            </a:pPr>
            <a:r>
              <a:rPr lang="en-US" dirty="0">
                <a:solidFill>
                  <a:srgbClr val="77933C"/>
                </a:solidFill>
              </a:rPr>
              <a:t>Condemned</a:t>
            </a:r>
          </a:p>
          <a:p>
            <a:pPr>
              <a:lnSpc>
                <a:spcPct val="90000"/>
              </a:lnSpc>
            </a:pPr>
            <a:r>
              <a:rPr lang="en-US" sz="2000" dirty="0">
                <a:solidFill>
                  <a:srgbClr val="77933C"/>
                </a:solidFill>
              </a:rPr>
              <a:t>K 110 40: </a:t>
            </a:r>
            <a:r>
              <a:rPr lang="en-US" sz="2000" u="sng" dirty="0">
                <a:solidFill>
                  <a:srgbClr val="77933C"/>
                </a:solidFill>
              </a:rPr>
              <a:t>SE</a:t>
            </a:r>
            <a:r>
              <a:rPr lang="en-US" sz="2000" dirty="0">
                <a:solidFill>
                  <a:srgbClr val="77933C"/>
                </a:solidFill>
              </a:rPr>
              <a:t> He __ visiting Blarney Castle, fearing the summer tourist crowds, and chose a quieter destination for himself</a:t>
            </a:r>
          </a:p>
          <a:p>
            <a:pPr lvl="1">
              <a:lnSpc>
                <a:spcPct val="90000"/>
              </a:lnSpc>
            </a:pPr>
            <a:r>
              <a:rPr lang="en-US" dirty="0">
                <a:solidFill>
                  <a:srgbClr val="77933C"/>
                </a:solidFill>
              </a:rPr>
              <a:t>Contemplated</a:t>
            </a:r>
          </a:p>
          <a:p>
            <a:pPr lvl="1">
              <a:lnSpc>
                <a:spcPct val="90000"/>
              </a:lnSpc>
            </a:pPr>
            <a:r>
              <a:rPr lang="en-US" dirty="0">
                <a:solidFill>
                  <a:srgbClr val="77933C"/>
                </a:solidFill>
              </a:rPr>
              <a:t>Eschewed</a:t>
            </a:r>
          </a:p>
          <a:p>
            <a:pPr lvl="1">
              <a:lnSpc>
                <a:spcPct val="90000"/>
              </a:lnSpc>
            </a:pPr>
            <a:r>
              <a:rPr lang="en-US" dirty="0">
                <a:solidFill>
                  <a:srgbClr val="77933C"/>
                </a:solidFill>
              </a:rPr>
              <a:t>Deprecated</a:t>
            </a:r>
          </a:p>
          <a:p>
            <a:pPr lvl="1">
              <a:lnSpc>
                <a:spcPct val="90000"/>
              </a:lnSpc>
            </a:pPr>
            <a:r>
              <a:rPr lang="en-US" dirty="0">
                <a:solidFill>
                  <a:srgbClr val="77933C"/>
                </a:solidFill>
              </a:rPr>
              <a:t>Considered</a:t>
            </a:r>
          </a:p>
          <a:p>
            <a:pPr lvl="1">
              <a:lnSpc>
                <a:spcPct val="90000"/>
              </a:lnSpc>
            </a:pPr>
            <a:r>
              <a:rPr lang="en-US" dirty="0">
                <a:solidFill>
                  <a:srgbClr val="77933C"/>
                </a:solidFill>
              </a:rPr>
              <a:t>Forwent</a:t>
            </a:r>
          </a:p>
          <a:p>
            <a:pPr lvl="1">
              <a:lnSpc>
                <a:spcPct val="90000"/>
              </a:lnSpc>
            </a:pPr>
            <a:r>
              <a:rPr lang="en-US" dirty="0">
                <a:solidFill>
                  <a:srgbClr val="77933C"/>
                </a:solidFill>
              </a:rPr>
              <a:t>Discouraged </a:t>
            </a:r>
          </a:p>
          <a:p>
            <a:pPr lvl="1">
              <a:lnSpc>
                <a:spcPct val="90000"/>
              </a:lnSpc>
            </a:pPr>
            <a:endParaRPr lang="en-US" dirty="0">
              <a:solidFill>
                <a:srgbClr val="77933C"/>
              </a:solidFill>
            </a:endParaRPr>
          </a:p>
        </p:txBody>
      </p:sp>
      <p:sp>
        <p:nvSpPr>
          <p:cNvPr id="4" name="Content Placeholder 3"/>
          <p:cNvSpPr>
            <a:spLocks noGrp="1"/>
          </p:cNvSpPr>
          <p:nvPr>
            <p:ph idx="11"/>
          </p:nvPr>
        </p:nvSpPr>
        <p:spPr/>
        <p:txBody>
          <a:bodyPr/>
          <a:lstStyle/>
          <a:p>
            <a:endParaRPr lang="en-US"/>
          </a:p>
        </p:txBody>
      </p:sp>
      <p:sp>
        <p:nvSpPr>
          <p:cNvPr id="5" name="Content Placeholder 3"/>
          <p:cNvSpPr txBox="1">
            <a:spLocks/>
          </p:cNvSpPr>
          <p:nvPr/>
        </p:nvSpPr>
        <p:spPr bwMode="auto">
          <a:xfrm>
            <a:off x="2514600" y="6248400"/>
            <a:ext cx="6324600" cy="3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rmAutofit/>
          </a:bodyPr>
          <a:lstStyle>
            <a:lvl1pPr marL="342900" indent="-342900" algn="r" rtl="0" eaLnBrk="1" fontAlgn="base" hangingPunct="1">
              <a:spcBef>
                <a:spcPct val="20000"/>
              </a:spcBef>
              <a:spcAft>
                <a:spcPct val="0"/>
              </a:spcAft>
              <a:buFontTx/>
              <a:buNone/>
              <a:defRPr sz="1600" i="1" kern="1200">
                <a:solidFill>
                  <a:srgbClr val="712461"/>
                </a:solidFill>
                <a:latin typeface="+mj-lt"/>
                <a:ea typeface="ＭＳ Ｐゴシック"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rgbClr val="404040"/>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kern="1200">
                <a:solidFill>
                  <a:srgbClr val="404040"/>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D6B816F7-A2AF-BE4F-8042-BB96385DD386}" type="slidenum">
              <a:rPr lang="en-US" smtClean="0"/>
              <a:pPr/>
              <a:t>18</a:t>
            </a:fld>
            <a:endParaRPr lang="en-US" dirty="0"/>
          </a:p>
        </p:txBody>
      </p:sp>
    </p:spTree>
    <p:extLst>
      <p:ext uri="{BB962C8B-B14F-4D97-AF65-F5344CB8AC3E}">
        <p14:creationId xmlns:p14="http://schemas.microsoft.com/office/powerpoint/2010/main" val="118617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Today:</a:t>
            </a:r>
          </a:p>
          <a:p>
            <a:pPr lvl="1"/>
            <a:r>
              <a:rPr lang="en-US" dirty="0"/>
              <a:t>Increasing vocab</a:t>
            </a:r>
          </a:p>
          <a:p>
            <a:pPr lvl="1"/>
            <a:r>
              <a:rPr lang="en-US" dirty="0"/>
              <a:t>Text completion</a:t>
            </a:r>
          </a:p>
          <a:p>
            <a:pPr lvl="1"/>
            <a:r>
              <a:rPr lang="en-US" dirty="0"/>
              <a:t>Sentence equivalence</a:t>
            </a:r>
          </a:p>
        </p:txBody>
      </p:sp>
      <p:sp>
        <p:nvSpPr>
          <p:cNvPr id="4" name="Content Placeholder 3"/>
          <p:cNvSpPr>
            <a:spLocks noGrp="1"/>
          </p:cNvSpPr>
          <p:nvPr>
            <p:ph idx="11"/>
          </p:nvPr>
        </p:nvSpPr>
        <p:spPr/>
        <p:txBody>
          <a:bodyPr/>
          <a:lstStyle/>
          <a:p>
            <a:endParaRPr lang="en-US"/>
          </a:p>
        </p:txBody>
      </p:sp>
      <p:sp>
        <p:nvSpPr>
          <p:cNvPr id="5" name="Content Placeholder 3"/>
          <p:cNvSpPr txBox="1">
            <a:spLocks/>
          </p:cNvSpPr>
          <p:nvPr/>
        </p:nvSpPr>
        <p:spPr bwMode="auto">
          <a:xfrm>
            <a:off x="2514600" y="6248400"/>
            <a:ext cx="6324600" cy="3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rmAutofit/>
          </a:bodyPr>
          <a:lstStyle>
            <a:lvl1pPr marL="342900" indent="-342900" algn="r" rtl="0" eaLnBrk="1" fontAlgn="base" hangingPunct="1">
              <a:spcBef>
                <a:spcPct val="20000"/>
              </a:spcBef>
              <a:spcAft>
                <a:spcPct val="0"/>
              </a:spcAft>
              <a:buFontTx/>
              <a:buNone/>
              <a:defRPr sz="1600" i="1" kern="1200">
                <a:solidFill>
                  <a:srgbClr val="712461"/>
                </a:solidFill>
                <a:latin typeface="+mj-lt"/>
                <a:ea typeface="ＭＳ Ｐゴシック"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rgbClr val="404040"/>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kern="1200">
                <a:solidFill>
                  <a:srgbClr val="404040"/>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D6B816F7-A2AF-BE4F-8042-BB96385DD386}" type="slidenum">
              <a:rPr lang="en-US" smtClean="0"/>
              <a:pPr/>
              <a:t>2</a:t>
            </a:fld>
            <a:endParaRPr lang="en-US" dirty="0"/>
          </a:p>
        </p:txBody>
      </p:sp>
    </p:spTree>
    <p:extLst>
      <p:ext uri="{BB962C8B-B14F-4D97-AF65-F5344CB8AC3E}">
        <p14:creationId xmlns:p14="http://schemas.microsoft.com/office/powerpoint/2010/main" val="158024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sp>
        <p:nvSpPr>
          <p:cNvPr id="3" name="Content Placeholder 2"/>
          <p:cNvSpPr>
            <a:spLocks noGrp="1"/>
          </p:cNvSpPr>
          <p:nvPr>
            <p:ph idx="1"/>
          </p:nvPr>
        </p:nvSpPr>
        <p:spPr>
          <a:xfrm>
            <a:off x="457200" y="1199317"/>
            <a:ext cx="8229600" cy="4419599"/>
          </a:xfrm>
        </p:spPr>
        <p:txBody>
          <a:bodyPr/>
          <a:lstStyle/>
          <a:p>
            <a:r>
              <a:rPr lang="en-US" sz="2000" dirty="0"/>
              <a:t>READ!!!</a:t>
            </a:r>
          </a:p>
          <a:p>
            <a:pPr lvl="1"/>
            <a:r>
              <a:rPr lang="en-US" dirty="0"/>
              <a:t>Keep a word journal</a:t>
            </a:r>
          </a:p>
          <a:p>
            <a:pPr lvl="1"/>
            <a:r>
              <a:rPr lang="en-US" dirty="0"/>
              <a:t>When you see a new word, say it and look it up, make a list of synonyms and antonyms </a:t>
            </a:r>
          </a:p>
          <a:p>
            <a:pPr lvl="2"/>
            <a:r>
              <a:rPr lang="en-US" sz="2000" dirty="0"/>
              <a:t>Learn words by synonyms and antonyms</a:t>
            </a:r>
          </a:p>
          <a:p>
            <a:pPr lvl="1"/>
            <a:r>
              <a:rPr lang="en-US" dirty="0"/>
              <a:t>Maybe try root words (may or may not be helpful)</a:t>
            </a:r>
          </a:p>
          <a:p>
            <a:pPr lvl="2"/>
            <a:r>
              <a:rPr lang="en-US" sz="2000" dirty="0"/>
              <a:t>https://</a:t>
            </a:r>
            <a:r>
              <a:rPr lang="en-US" sz="2000" dirty="0" err="1"/>
              <a:t>msu.edu</a:t>
            </a:r>
            <a:r>
              <a:rPr lang="en-US" sz="2000" dirty="0"/>
              <a:t>/~defores1/</a:t>
            </a:r>
            <a:r>
              <a:rPr lang="en-US" sz="2000" dirty="0" err="1"/>
              <a:t>gre</a:t>
            </a:r>
            <a:r>
              <a:rPr lang="en-US" sz="2000" dirty="0"/>
              <a:t>/roots/gre_rts_afx1.htm</a:t>
            </a:r>
          </a:p>
          <a:p>
            <a:pPr lvl="1"/>
            <a:r>
              <a:rPr lang="en-US" dirty="0"/>
              <a:t>Make flashcards</a:t>
            </a:r>
          </a:p>
          <a:p>
            <a:pPr lvl="1"/>
            <a:r>
              <a:rPr lang="en-US" dirty="0">
                <a:hlinkClick r:id="rId2"/>
              </a:rPr>
              <a:t>http://gre.tyrannosaurusprep.com/</a:t>
            </a:r>
            <a:endParaRPr lang="en-US" dirty="0"/>
          </a:p>
          <a:p>
            <a:pPr lvl="1"/>
            <a:r>
              <a:rPr lang="en-US" dirty="0">
                <a:hlinkClick r:id="rId3"/>
              </a:rPr>
              <a:t>http://magoosh.com/gre/2011/the-top-20-most-common-gre-words/</a:t>
            </a:r>
            <a:endParaRPr lang="en-US" dirty="0"/>
          </a:p>
          <a:p>
            <a:pPr lvl="1"/>
            <a:r>
              <a:rPr lang="en-US" dirty="0">
                <a:hlinkClick r:id="rId4"/>
              </a:rPr>
              <a:t>https://quizlet.com/14840887/scatter</a:t>
            </a:r>
            <a:endParaRPr lang="en-US" dirty="0"/>
          </a:p>
          <a:p>
            <a:pPr lvl="1"/>
            <a:r>
              <a:rPr lang="en-US" dirty="0">
                <a:hlinkClick r:id="rId5"/>
              </a:rPr>
              <a:t>http://www.manythings.org/fq/m/2991.html</a:t>
            </a:r>
            <a:endParaRPr lang="en-US" dirty="0"/>
          </a:p>
          <a:p>
            <a:pPr lvl="1"/>
            <a:r>
              <a:rPr lang="en-US" dirty="0"/>
              <a:t>If you need more lists, I can get you some more words</a:t>
            </a:r>
          </a:p>
        </p:txBody>
      </p:sp>
      <p:sp>
        <p:nvSpPr>
          <p:cNvPr id="4" name="Content Placeholder 3"/>
          <p:cNvSpPr>
            <a:spLocks noGrp="1"/>
          </p:cNvSpPr>
          <p:nvPr>
            <p:ph idx="11"/>
          </p:nvPr>
        </p:nvSpPr>
        <p:spPr/>
        <p:txBody>
          <a:bodyPr/>
          <a:lstStyle/>
          <a:p>
            <a:endParaRPr lang="en-US"/>
          </a:p>
        </p:txBody>
      </p:sp>
      <p:sp>
        <p:nvSpPr>
          <p:cNvPr id="5" name="Content Placeholder 3"/>
          <p:cNvSpPr txBox="1">
            <a:spLocks/>
          </p:cNvSpPr>
          <p:nvPr/>
        </p:nvSpPr>
        <p:spPr bwMode="auto">
          <a:xfrm>
            <a:off x="2514600" y="6248400"/>
            <a:ext cx="6324600" cy="3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rmAutofit/>
          </a:bodyPr>
          <a:lstStyle>
            <a:lvl1pPr marL="342900" indent="-342900" algn="r" rtl="0" eaLnBrk="1" fontAlgn="base" hangingPunct="1">
              <a:spcBef>
                <a:spcPct val="20000"/>
              </a:spcBef>
              <a:spcAft>
                <a:spcPct val="0"/>
              </a:spcAft>
              <a:buFontTx/>
              <a:buNone/>
              <a:defRPr sz="1600" i="1" kern="1200">
                <a:solidFill>
                  <a:srgbClr val="712461"/>
                </a:solidFill>
                <a:latin typeface="+mj-lt"/>
                <a:ea typeface="ＭＳ Ｐゴシック"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rgbClr val="404040"/>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kern="1200">
                <a:solidFill>
                  <a:srgbClr val="404040"/>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D6B816F7-A2AF-BE4F-8042-BB96385DD386}" type="slidenum">
              <a:rPr lang="en-US" smtClean="0"/>
              <a:pPr/>
              <a:t>3</a:t>
            </a:fld>
            <a:endParaRPr lang="en-US" dirty="0"/>
          </a:p>
        </p:txBody>
      </p:sp>
    </p:spTree>
    <p:extLst>
      <p:ext uri="{BB962C8B-B14F-4D97-AF65-F5344CB8AC3E}">
        <p14:creationId xmlns:p14="http://schemas.microsoft.com/office/powerpoint/2010/main" val="2041567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tips:</a:t>
            </a:r>
          </a:p>
        </p:txBody>
      </p:sp>
      <p:sp>
        <p:nvSpPr>
          <p:cNvPr id="3" name="Content Placeholder 2"/>
          <p:cNvSpPr>
            <a:spLocks noGrp="1"/>
          </p:cNvSpPr>
          <p:nvPr>
            <p:ph idx="1"/>
          </p:nvPr>
        </p:nvSpPr>
        <p:spPr>
          <a:xfrm>
            <a:off x="457200" y="1303282"/>
            <a:ext cx="8229600" cy="4419599"/>
          </a:xfrm>
        </p:spPr>
        <p:txBody>
          <a:bodyPr/>
          <a:lstStyle/>
          <a:p>
            <a:r>
              <a:rPr lang="en-US" sz="2000" dirty="0"/>
              <a:t>Try to learn some vocab before, but if you don’t,</a:t>
            </a:r>
          </a:p>
          <a:p>
            <a:pPr lvl="1"/>
            <a:r>
              <a:rPr lang="en-US" dirty="0"/>
              <a:t>Be honest with yourself while taking the test</a:t>
            </a:r>
          </a:p>
          <a:p>
            <a:pPr lvl="2"/>
            <a:r>
              <a:rPr lang="en-US" sz="2000" dirty="0"/>
              <a:t>Words you know </a:t>
            </a:r>
          </a:p>
          <a:p>
            <a:pPr lvl="2"/>
            <a:r>
              <a:rPr lang="en-US" sz="2000" dirty="0"/>
              <a:t>Words you sort of know </a:t>
            </a:r>
          </a:p>
          <a:p>
            <a:pPr lvl="2"/>
            <a:r>
              <a:rPr lang="en-US" sz="2000" dirty="0"/>
              <a:t>Words you’ve never seen</a:t>
            </a:r>
          </a:p>
          <a:p>
            <a:r>
              <a:rPr lang="en-US" sz="2000" dirty="0"/>
              <a:t>Biggest point: Process of Elimination</a:t>
            </a:r>
          </a:p>
          <a:p>
            <a:pPr lvl="1"/>
            <a:r>
              <a:rPr lang="en-US" dirty="0"/>
              <a:t>Don’t just stare at the answer choices</a:t>
            </a:r>
          </a:p>
          <a:p>
            <a:pPr lvl="1"/>
            <a:r>
              <a:rPr lang="en-US" dirty="0"/>
              <a:t>This means using your scratch paper; have a key</a:t>
            </a:r>
          </a:p>
          <a:p>
            <a:pPr lvl="1"/>
            <a:r>
              <a:rPr lang="en-US" dirty="0"/>
              <a:t>Go through answers twice</a:t>
            </a:r>
          </a:p>
          <a:p>
            <a:pPr lvl="2"/>
            <a:r>
              <a:rPr lang="en-US" sz="2000" strike="dblStrike" dirty="0"/>
              <a:t>A</a:t>
            </a:r>
            <a:r>
              <a:rPr lang="en-US" sz="2000" dirty="0"/>
              <a:t>: Eliminate</a:t>
            </a:r>
          </a:p>
          <a:p>
            <a:pPr lvl="2"/>
            <a:r>
              <a:rPr lang="en-US" sz="2000" dirty="0"/>
              <a:t>~A: maybe/not sure</a:t>
            </a:r>
          </a:p>
          <a:p>
            <a:pPr lvl="2"/>
            <a:r>
              <a:rPr lang="en-US" sz="2000" dirty="0">
                <a:latin typeface="Zapf Dingbats"/>
                <a:ea typeface="Zapf Dingbats"/>
                <a:cs typeface="Zapf Dingbats"/>
                <a:sym typeface="Zapf Dingbats"/>
              </a:rPr>
              <a:t>✓</a:t>
            </a:r>
            <a:r>
              <a:rPr lang="en-US" sz="2000" dirty="0">
                <a:sym typeface="Zapf Dingbats"/>
              </a:rPr>
              <a:t>A: yes</a:t>
            </a:r>
          </a:p>
          <a:p>
            <a:pPr lvl="2"/>
            <a:r>
              <a:rPr lang="en-US" sz="2000" dirty="0">
                <a:sym typeface="Zapf Dingbats"/>
              </a:rPr>
              <a:t>?A: Don’t know word</a:t>
            </a:r>
          </a:p>
          <a:p>
            <a:r>
              <a:rPr lang="en-US" sz="2000" dirty="0">
                <a:sym typeface="Zapf Dingbats"/>
              </a:rPr>
              <a:t>Some questions try to test vocab, some context</a:t>
            </a:r>
          </a:p>
        </p:txBody>
      </p:sp>
      <p:sp>
        <p:nvSpPr>
          <p:cNvPr id="4" name="Content Placeholder 3"/>
          <p:cNvSpPr>
            <a:spLocks noGrp="1"/>
          </p:cNvSpPr>
          <p:nvPr>
            <p:ph idx="11"/>
          </p:nvPr>
        </p:nvSpPr>
        <p:spPr>
          <a:xfrm>
            <a:off x="2362200" y="6096000"/>
            <a:ext cx="6324600" cy="357250"/>
          </a:xfrm>
        </p:spPr>
        <p:txBody>
          <a:bodyPr/>
          <a:lstStyle/>
          <a:p>
            <a:fld id="{D6B816F7-A2AF-BE4F-8042-BB96385DD386}" type="slidenum">
              <a:rPr lang="en-US" smtClean="0"/>
              <a:t>4</a:t>
            </a:fld>
            <a:endParaRPr lang="en-US" dirty="0"/>
          </a:p>
        </p:txBody>
      </p:sp>
    </p:spTree>
    <p:extLst>
      <p:ext uri="{BB962C8B-B14F-4D97-AF65-F5344CB8AC3E}">
        <p14:creationId xmlns:p14="http://schemas.microsoft.com/office/powerpoint/2010/main" val="3205908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completion: Step 1</a:t>
            </a:r>
          </a:p>
        </p:txBody>
      </p:sp>
      <p:sp>
        <p:nvSpPr>
          <p:cNvPr id="3" name="Content Placeholder 2"/>
          <p:cNvSpPr>
            <a:spLocks noGrp="1"/>
          </p:cNvSpPr>
          <p:nvPr>
            <p:ph idx="1"/>
          </p:nvPr>
        </p:nvSpPr>
        <p:spPr>
          <a:xfrm>
            <a:off x="457200" y="981336"/>
            <a:ext cx="8353650" cy="4419599"/>
          </a:xfrm>
        </p:spPr>
        <p:txBody>
          <a:bodyPr/>
          <a:lstStyle/>
          <a:p>
            <a:pPr>
              <a:lnSpc>
                <a:spcPct val="80000"/>
              </a:lnSpc>
            </a:pPr>
            <a:r>
              <a:rPr lang="en-US" sz="2000" dirty="0"/>
              <a:t>Text completion:</a:t>
            </a:r>
          </a:p>
          <a:p>
            <a:pPr lvl="1">
              <a:lnSpc>
                <a:spcPct val="80000"/>
              </a:lnSpc>
            </a:pPr>
            <a:r>
              <a:rPr lang="en-US" dirty="0">
                <a:sym typeface="Zapf Dingbats"/>
              </a:rPr>
              <a:t>When approaching a question</a:t>
            </a:r>
          </a:p>
          <a:p>
            <a:pPr lvl="2">
              <a:lnSpc>
                <a:spcPct val="80000"/>
              </a:lnSpc>
            </a:pPr>
            <a:r>
              <a:rPr lang="en-US" sz="2000" dirty="0">
                <a:sym typeface="Zapf Dingbats"/>
              </a:rPr>
              <a:t>Write down A-E on scratch</a:t>
            </a:r>
          </a:p>
          <a:p>
            <a:pPr lvl="2">
              <a:lnSpc>
                <a:spcPct val="80000"/>
              </a:lnSpc>
            </a:pPr>
            <a:r>
              <a:rPr lang="en-US" sz="2000" dirty="0">
                <a:sym typeface="Zapf Dingbats"/>
              </a:rPr>
              <a:t>Read sentence (fully comprehending it…no La La Land)</a:t>
            </a:r>
          </a:p>
          <a:p>
            <a:pPr lvl="3">
              <a:lnSpc>
                <a:spcPct val="80000"/>
              </a:lnSpc>
            </a:pPr>
            <a:r>
              <a:rPr lang="en-US" sz="2000" dirty="0">
                <a:sym typeface="Zapf Dingbats"/>
              </a:rPr>
              <a:t>Overall tone of passage</a:t>
            </a:r>
          </a:p>
          <a:p>
            <a:pPr lvl="3">
              <a:lnSpc>
                <a:spcPct val="80000"/>
              </a:lnSpc>
            </a:pPr>
            <a:r>
              <a:rPr lang="en-US" sz="2000" dirty="0"/>
              <a:t>Clues</a:t>
            </a:r>
          </a:p>
          <a:p>
            <a:pPr lvl="4">
              <a:lnSpc>
                <a:spcPct val="80000"/>
              </a:lnSpc>
            </a:pPr>
            <a:r>
              <a:rPr lang="en-US" sz="2000" dirty="0"/>
              <a:t>Extra phrases in the sentence not necessary to make a full sentence</a:t>
            </a:r>
          </a:p>
          <a:p>
            <a:pPr lvl="4">
              <a:lnSpc>
                <a:spcPct val="80000"/>
              </a:lnSpc>
            </a:pPr>
            <a:r>
              <a:rPr lang="en-US" sz="2000" dirty="0"/>
              <a:t>Direction trigger words</a:t>
            </a:r>
          </a:p>
          <a:p>
            <a:pPr lvl="5">
              <a:lnSpc>
                <a:spcPct val="80000"/>
              </a:lnSpc>
            </a:pPr>
            <a:r>
              <a:rPr lang="en-US" dirty="0"/>
              <a:t>Opposites: But, although, unless, rather, yet, previously, while, however, unfortunately, in contrast, despite, on the other hand, nonetheless, conversely</a:t>
            </a:r>
          </a:p>
          <a:p>
            <a:pPr lvl="5">
              <a:lnSpc>
                <a:spcPct val="80000"/>
              </a:lnSpc>
            </a:pPr>
            <a:r>
              <a:rPr lang="en-US" dirty="0" err="1"/>
              <a:t>Similars</a:t>
            </a:r>
            <a:r>
              <a:rPr lang="en-US" dirty="0"/>
              <a:t>: Thus, since, also, because, likewise, moreover, consequently, similarly, and, therefore, heretofore, ; :</a:t>
            </a:r>
            <a:endParaRPr lang="en-US" sz="2000" dirty="0">
              <a:sym typeface="Zapf Dingbats"/>
            </a:endParaRPr>
          </a:p>
          <a:p>
            <a:pPr lvl="2">
              <a:lnSpc>
                <a:spcPct val="80000"/>
              </a:lnSpc>
            </a:pPr>
            <a:r>
              <a:rPr lang="en-US" sz="2000" dirty="0">
                <a:sym typeface="Zapf Dingbats"/>
              </a:rPr>
              <a:t>Fill in blank on your scratch paper, ignoring answer choices</a:t>
            </a:r>
          </a:p>
          <a:p>
            <a:pPr lvl="3">
              <a:lnSpc>
                <a:spcPct val="80000"/>
              </a:lnSpc>
            </a:pPr>
            <a:r>
              <a:rPr lang="en-US" sz="2000" dirty="0">
                <a:sym typeface="Zapf Dingbats"/>
              </a:rPr>
              <a:t>Don’t get fancy here but try to be specific (avoid only “bad”, “good”), you can write a few</a:t>
            </a:r>
          </a:p>
          <a:p>
            <a:pPr lvl="3">
              <a:lnSpc>
                <a:spcPct val="80000"/>
              </a:lnSpc>
            </a:pPr>
            <a:r>
              <a:rPr lang="en-US" sz="2000" dirty="0">
                <a:sym typeface="Zapf Dingbats"/>
              </a:rPr>
              <a:t>Look for hints looking for a synonyms or opposite word choices</a:t>
            </a:r>
          </a:p>
          <a:p>
            <a:pPr marL="457200" lvl="1" indent="0">
              <a:lnSpc>
                <a:spcPct val="80000"/>
              </a:lnSpc>
              <a:buNone/>
            </a:pPr>
            <a:endParaRPr lang="en-US" dirty="0"/>
          </a:p>
        </p:txBody>
      </p:sp>
      <p:sp>
        <p:nvSpPr>
          <p:cNvPr id="4" name="Content Placeholder 3"/>
          <p:cNvSpPr>
            <a:spLocks noGrp="1"/>
          </p:cNvSpPr>
          <p:nvPr>
            <p:ph idx="11"/>
          </p:nvPr>
        </p:nvSpPr>
        <p:spPr>
          <a:xfrm>
            <a:off x="2362200" y="6201826"/>
            <a:ext cx="6324600" cy="357250"/>
          </a:xfrm>
        </p:spPr>
        <p:txBody>
          <a:bodyPr/>
          <a:lstStyle/>
          <a:p>
            <a:fld id="{D6B816F7-A2AF-BE4F-8042-BB96385DD386}" type="slidenum">
              <a:rPr lang="en-US" smtClean="0"/>
              <a:t>5</a:t>
            </a:fld>
            <a:endParaRPr lang="en-US" dirty="0"/>
          </a:p>
        </p:txBody>
      </p:sp>
    </p:spTree>
    <p:extLst>
      <p:ext uri="{BB962C8B-B14F-4D97-AF65-F5344CB8AC3E}">
        <p14:creationId xmlns:p14="http://schemas.microsoft.com/office/powerpoint/2010/main" val="2501287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Completion: practice clues</a:t>
            </a:r>
          </a:p>
        </p:txBody>
      </p:sp>
      <p:sp>
        <p:nvSpPr>
          <p:cNvPr id="3" name="Content Placeholder 2"/>
          <p:cNvSpPr>
            <a:spLocks noGrp="1"/>
          </p:cNvSpPr>
          <p:nvPr>
            <p:ph idx="1"/>
          </p:nvPr>
        </p:nvSpPr>
        <p:spPr>
          <a:xfrm>
            <a:off x="457200" y="1554847"/>
            <a:ext cx="8229600" cy="4419599"/>
          </a:xfrm>
        </p:spPr>
        <p:txBody>
          <a:bodyPr/>
          <a:lstStyle/>
          <a:p>
            <a:pPr marL="342900" lvl="1" indent="-342900">
              <a:buFont typeface="Arial" charset="0"/>
              <a:buChar char="•"/>
            </a:pPr>
            <a:r>
              <a:rPr lang="en-US" dirty="0">
                <a:solidFill>
                  <a:schemeClr val="tx2"/>
                </a:solidFill>
              </a:rPr>
              <a:t>Find the clues &amp; direction!</a:t>
            </a:r>
          </a:p>
          <a:p>
            <a:pPr marL="342900" lvl="1" indent="-342900">
              <a:buFont typeface="Arial" charset="0"/>
              <a:buChar char="•"/>
            </a:pPr>
            <a:r>
              <a:rPr lang="en-US" dirty="0">
                <a:solidFill>
                  <a:schemeClr val="tx2"/>
                </a:solidFill>
              </a:rPr>
              <a:t>PR 53: The star receiver is widely regarded as one of the top talents in the game, but his __ performance as a rookie almost ended his career.</a:t>
            </a:r>
          </a:p>
          <a:p>
            <a:pPr marL="342900" lvl="1" indent="-342900">
              <a:buFont typeface="Arial" charset="0"/>
              <a:buChar char="•"/>
            </a:pPr>
            <a:r>
              <a:rPr lang="en-US" dirty="0">
                <a:solidFill>
                  <a:schemeClr val="accent3">
                    <a:lumMod val="75000"/>
                  </a:schemeClr>
                </a:solidFill>
              </a:rPr>
              <a:t>The prime minister received international __ for her work; she brokered a diplomatic solution to a potential crisis</a:t>
            </a:r>
          </a:p>
          <a:p>
            <a:pPr marL="342900" lvl="1" indent="-342900">
              <a:buFont typeface="Arial" charset="0"/>
              <a:buChar char="•"/>
            </a:pPr>
            <a:r>
              <a:rPr lang="en-US" dirty="0">
                <a:solidFill>
                  <a:schemeClr val="accent3">
                    <a:lumMod val="75000"/>
                  </a:schemeClr>
                </a:solidFill>
              </a:rPr>
              <a:t>Despite the increasing technological connectivity of the modern world, many cultures still remain __ from the global society.</a:t>
            </a:r>
          </a:p>
          <a:p>
            <a:pPr marL="342900" lvl="1" indent="-342900">
              <a:buFont typeface="Arial" charset="0"/>
              <a:buChar char="•"/>
            </a:pPr>
            <a:r>
              <a:rPr lang="en-US" dirty="0">
                <a:solidFill>
                  <a:schemeClr val="accent3">
                    <a:lumMod val="75000"/>
                  </a:schemeClr>
                </a:solidFill>
              </a:rPr>
              <a:t>Although extremely poisonous, the puffer fish is also so rare that many people insist on eating the __ creature</a:t>
            </a:r>
          </a:p>
          <a:p>
            <a:pPr marL="342900" lvl="1" indent="-342900">
              <a:buFont typeface="Arial" charset="0"/>
              <a:buChar char="•"/>
            </a:pPr>
            <a:r>
              <a:rPr lang="en-US" dirty="0">
                <a:solidFill>
                  <a:schemeClr val="accent3">
                    <a:lumMod val="75000"/>
                  </a:schemeClr>
                </a:solidFill>
              </a:rPr>
              <a:t>It is somewhat ironic that while the population at large tends to have a negative view of the legal profession, individuals rarely display such __ to their lawyers</a:t>
            </a:r>
          </a:p>
          <a:p>
            <a:endParaRPr lang="en-US" dirty="0">
              <a:solidFill>
                <a:schemeClr val="accent3">
                  <a:lumMod val="75000"/>
                </a:schemeClr>
              </a:solidFill>
            </a:endParaRPr>
          </a:p>
        </p:txBody>
      </p:sp>
      <p:sp>
        <p:nvSpPr>
          <p:cNvPr id="4" name="Content Placeholder 3"/>
          <p:cNvSpPr>
            <a:spLocks noGrp="1"/>
          </p:cNvSpPr>
          <p:nvPr>
            <p:ph idx="11"/>
          </p:nvPr>
        </p:nvSpPr>
        <p:spPr/>
        <p:txBody>
          <a:bodyPr/>
          <a:lstStyle/>
          <a:p>
            <a:endParaRPr lang="en-US"/>
          </a:p>
        </p:txBody>
      </p:sp>
      <p:sp>
        <p:nvSpPr>
          <p:cNvPr id="5" name="Content Placeholder 3"/>
          <p:cNvSpPr txBox="1">
            <a:spLocks/>
          </p:cNvSpPr>
          <p:nvPr/>
        </p:nvSpPr>
        <p:spPr bwMode="auto">
          <a:xfrm>
            <a:off x="2514600" y="6248400"/>
            <a:ext cx="6324600" cy="3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rmAutofit/>
          </a:bodyPr>
          <a:lstStyle>
            <a:lvl1pPr marL="342900" indent="-342900" algn="r" rtl="0" eaLnBrk="1" fontAlgn="base" hangingPunct="1">
              <a:spcBef>
                <a:spcPct val="20000"/>
              </a:spcBef>
              <a:spcAft>
                <a:spcPct val="0"/>
              </a:spcAft>
              <a:buFontTx/>
              <a:buNone/>
              <a:defRPr sz="1600" i="1" kern="1200">
                <a:solidFill>
                  <a:srgbClr val="712461"/>
                </a:solidFill>
                <a:latin typeface="+mj-lt"/>
                <a:ea typeface="ＭＳ Ｐゴシック"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rgbClr val="404040"/>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kern="1200">
                <a:solidFill>
                  <a:srgbClr val="404040"/>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D6B816F7-A2AF-BE4F-8042-BB96385DD386}" type="slidenum">
              <a:rPr lang="en-US" smtClean="0"/>
              <a:pPr/>
              <a:t>6</a:t>
            </a:fld>
            <a:endParaRPr lang="en-US" dirty="0"/>
          </a:p>
        </p:txBody>
      </p:sp>
    </p:spTree>
    <p:extLst>
      <p:ext uri="{BB962C8B-B14F-4D97-AF65-F5344CB8AC3E}">
        <p14:creationId xmlns:p14="http://schemas.microsoft.com/office/powerpoint/2010/main" val="399833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completion: Step 2</a:t>
            </a:r>
          </a:p>
        </p:txBody>
      </p:sp>
      <p:sp>
        <p:nvSpPr>
          <p:cNvPr id="3" name="Content Placeholder 2"/>
          <p:cNvSpPr>
            <a:spLocks noGrp="1"/>
          </p:cNvSpPr>
          <p:nvPr>
            <p:ph idx="1"/>
          </p:nvPr>
        </p:nvSpPr>
        <p:spPr>
          <a:xfrm>
            <a:off x="457200" y="1051404"/>
            <a:ext cx="8229600" cy="4419599"/>
          </a:xfrm>
        </p:spPr>
        <p:txBody>
          <a:bodyPr/>
          <a:lstStyle/>
          <a:p>
            <a:r>
              <a:rPr lang="en-US" sz="2000" dirty="0">
                <a:sym typeface="Zapf Dingbats"/>
              </a:rPr>
              <a:t>After writing down an answer</a:t>
            </a:r>
          </a:p>
          <a:p>
            <a:pPr lvl="1"/>
            <a:r>
              <a:rPr lang="en-US" dirty="0">
                <a:sym typeface="Zapf Dingbats"/>
              </a:rPr>
              <a:t>Look at answer choices that are similar in meaning to your word</a:t>
            </a:r>
          </a:p>
          <a:p>
            <a:pPr lvl="1"/>
            <a:r>
              <a:rPr lang="en-US" dirty="0">
                <a:sym typeface="Zapf Dingbats"/>
              </a:rPr>
              <a:t>Use process of elimination: don’t eliminate words you don’t know</a:t>
            </a:r>
          </a:p>
          <a:p>
            <a:pPr lvl="2"/>
            <a:r>
              <a:rPr lang="en-US" sz="2000" strike="dblStrike" dirty="0"/>
              <a:t>A</a:t>
            </a:r>
            <a:r>
              <a:rPr lang="en-US" sz="2000" dirty="0"/>
              <a:t>: Eliminate</a:t>
            </a:r>
          </a:p>
          <a:p>
            <a:pPr lvl="2"/>
            <a:r>
              <a:rPr lang="en-US" sz="2000" dirty="0"/>
              <a:t>~A: maybe/not sure</a:t>
            </a:r>
          </a:p>
          <a:p>
            <a:pPr lvl="2"/>
            <a:r>
              <a:rPr lang="en-US" sz="2000" dirty="0">
                <a:latin typeface="Zapf Dingbats"/>
                <a:ea typeface="Zapf Dingbats"/>
                <a:cs typeface="Zapf Dingbats"/>
                <a:sym typeface="Zapf Dingbats"/>
              </a:rPr>
              <a:t>✓</a:t>
            </a:r>
            <a:r>
              <a:rPr lang="en-US" sz="2000" dirty="0">
                <a:sym typeface="Zapf Dingbats"/>
              </a:rPr>
              <a:t>A: yes</a:t>
            </a:r>
          </a:p>
          <a:p>
            <a:pPr lvl="2"/>
            <a:r>
              <a:rPr lang="en-US" sz="2000" dirty="0">
                <a:sym typeface="Zapf Dingbats"/>
              </a:rPr>
              <a:t>?A: Don’t know word</a:t>
            </a:r>
          </a:p>
          <a:p>
            <a:pPr lvl="1"/>
            <a:r>
              <a:rPr lang="en-US" dirty="0">
                <a:sym typeface="Zapf Dingbats"/>
              </a:rPr>
              <a:t>If more than one answer looks good, re-read question paying attention to details</a:t>
            </a:r>
            <a:endParaRPr lang="en-US" dirty="0"/>
          </a:p>
          <a:p>
            <a:pPr lvl="1"/>
            <a:r>
              <a:rPr lang="en-US" dirty="0"/>
              <a:t>Other tips</a:t>
            </a:r>
          </a:p>
          <a:p>
            <a:pPr lvl="2"/>
            <a:r>
              <a:rPr lang="en-US" sz="2000" dirty="0"/>
              <a:t>Meaning will not be an ambiguous interpretation but more directly implied</a:t>
            </a:r>
          </a:p>
          <a:p>
            <a:pPr lvl="2"/>
            <a:r>
              <a:rPr lang="en-US" sz="2000" dirty="0"/>
              <a:t>Don’t be too creative when interpreting text!</a:t>
            </a:r>
          </a:p>
          <a:p>
            <a:pPr lvl="2"/>
            <a:r>
              <a:rPr lang="en-US" sz="2000" dirty="0"/>
              <a:t>Paraphrase long sentences</a:t>
            </a:r>
          </a:p>
          <a:p>
            <a:pPr lvl="2"/>
            <a:endParaRPr lang="en-US" sz="2000" dirty="0"/>
          </a:p>
        </p:txBody>
      </p:sp>
      <p:sp>
        <p:nvSpPr>
          <p:cNvPr id="4" name="Content Placeholder 3"/>
          <p:cNvSpPr>
            <a:spLocks noGrp="1"/>
          </p:cNvSpPr>
          <p:nvPr>
            <p:ph idx="11"/>
          </p:nvPr>
        </p:nvSpPr>
        <p:spPr/>
        <p:txBody>
          <a:bodyPr/>
          <a:lstStyle/>
          <a:p>
            <a:endParaRPr lang="en-US"/>
          </a:p>
        </p:txBody>
      </p:sp>
      <p:sp>
        <p:nvSpPr>
          <p:cNvPr id="5" name="Content Placeholder 3"/>
          <p:cNvSpPr txBox="1">
            <a:spLocks/>
          </p:cNvSpPr>
          <p:nvPr/>
        </p:nvSpPr>
        <p:spPr bwMode="auto">
          <a:xfrm>
            <a:off x="2514600" y="6248400"/>
            <a:ext cx="6324600" cy="3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rmAutofit/>
          </a:bodyPr>
          <a:lstStyle>
            <a:lvl1pPr marL="342900" indent="-342900" algn="r" rtl="0" eaLnBrk="1" fontAlgn="base" hangingPunct="1">
              <a:spcBef>
                <a:spcPct val="20000"/>
              </a:spcBef>
              <a:spcAft>
                <a:spcPct val="0"/>
              </a:spcAft>
              <a:buFontTx/>
              <a:buNone/>
              <a:defRPr sz="1600" i="1" kern="1200">
                <a:solidFill>
                  <a:srgbClr val="712461"/>
                </a:solidFill>
                <a:latin typeface="+mj-lt"/>
                <a:ea typeface="ＭＳ Ｐゴシック"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rgbClr val="404040"/>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kern="1200">
                <a:solidFill>
                  <a:srgbClr val="404040"/>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D6B816F7-A2AF-BE4F-8042-BB96385DD386}" type="slidenum">
              <a:rPr lang="en-US" smtClean="0"/>
              <a:pPr/>
              <a:t>7</a:t>
            </a:fld>
            <a:endParaRPr lang="en-US" dirty="0"/>
          </a:p>
        </p:txBody>
      </p:sp>
    </p:spTree>
    <p:extLst>
      <p:ext uri="{BB962C8B-B14F-4D97-AF65-F5344CB8AC3E}">
        <p14:creationId xmlns:p14="http://schemas.microsoft.com/office/powerpoint/2010/main" val="3193538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Completion Qs</a:t>
            </a:r>
          </a:p>
        </p:txBody>
      </p:sp>
      <p:sp>
        <p:nvSpPr>
          <p:cNvPr id="3" name="Content Placeholder 2"/>
          <p:cNvSpPr>
            <a:spLocks noGrp="1"/>
          </p:cNvSpPr>
          <p:nvPr>
            <p:ph idx="1"/>
          </p:nvPr>
        </p:nvSpPr>
        <p:spPr>
          <a:xfrm>
            <a:off x="430393" y="1252482"/>
            <a:ext cx="8229600" cy="4419599"/>
          </a:xfrm>
        </p:spPr>
        <p:txBody>
          <a:bodyPr/>
          <a:lstStyle/>
          <a:p>
            <a:pPr>
              <a:lnSpc>
                <a:spcPct val="90000"/>
              </a:lnSpc>
            </a:pPr>
            <a:r>
              <a:rPr lang="en-US" sz="2000" dirty="0">
                <a:solidFill>
                  <a:schemeClr val="accent3">
                    <a:lumMod val="75000"/>
                  </a:schemeClr>
                </a:solidFill>
              </a:rPr>
              <a:t>PR 56 6: It is desirable to expand the yield of a harvest only when __ additions in time, exertion, and other variable factors of production are not also required</a:t>
            </a:r>
          </a:p>
          <a:p>
            <a:pPr lvl="1">
              <a:lnSpc>
                <a:spcPct val="90000"/>
              </a:lnSpc>
            </a:pPr>
            <a:r>
              <a:rPr lang="en-US" dirty="0">
                <a:solidFill>
                  <a:schemeClr val="accent3">
                    <a:lumMod val="75000"/>
                  </a:schemeClr>
                </a:solidFill>
              </a:rPr>
              <a:t>Predestined</a:t>
            </a:r>
          </a:p>
          <a:p>
            <a:pPr lvl="1">
              <a:lnSpc>
                <a:spcPct val="90000"/>
              </a:lnSpc>
            </a:pPr>
            <a:r>
              <a:rPr lang="en-US" dirty="0">
                <a:solidFill>
                  <a:schemeClr val="accent3">
                    <a:lumMod val="75000"/>
                  </a:schemeClr>
                </a:solidFill>
              </a:rPr>
              <a:t>Commensurate</a:t>
            </a:r>
          </a:p>
          <a:p>
            <a:pPr lvl="1">
              <a:lnSpc>
                <a:spcPct val="90000"/>
              </a:lnSpc>
            </a:pPr>
            <a:r>
              <a:rPr lang="en-US" dirty="0">
                <a:solidFill>
                  <a:schemeClr val="accent3">
                    <a:lumMod val="75000"/>
                  </a:schemeClr>
                </a:solidFill>
              </a:rPr>
              <a:t>Analogous</a:t>
            </a:r>
          </a:p>
          <a:p>
            <a:pPr lvl="1">
              <a:lnSpc>
                <a:spcPct val="90000"/>
              </a:lnSpc>
            </a:pPr>
            <a:r>
              <a:rPr lang="en-US" dirty="0">
                <a:solidFill>
                  <a:schemeClr val="accent3">
                    <a:lumMod val="75000"/>
                  </a:schemeClr>
                </a:solidFill>
              </a:rPr>
              <a:t>Deliberate</a:t>
            </a:r>
          </a:p>
          <a:p>
            <a:pPr lvl="1">
              <a:lnSpc>
                <a:spcPct val="90000"/>
              </a:lnSpc>
            </a:pPr>
            <a:r>
              <a:rPr lang="en-US" dirty="0">
                <a:solidFill>
                  <a:schemeClr val="accent3">
                    <a:lumMod val="75000"/>
                  </a:schemeClr>
                </a:solidFill>
              </a:rPr>
              <a:t>Indeterminate</a:t>
            </a:r>
          </a:p>
          <a:p>
            <a:pPr>
              <a:lnSpc>
                <a:spcPct val="90000"/>
              </a:lnSpc>
            </a:pPr>
            <a:r>
              <a:rPr lang="en-US" sz="2000" dirty="0">
                <a:solidFill>
                  <a:schemeClr val="accent3">
                    <a:lumMod val="75000"/>
                  </a:schemeClr>
                </a:solidFill>
              </a:rPr>
              <a:t>PR 63 2: Upon visiting the Orient in 1850, </a:t>
            </a:r>
            <a:r>
              <a:rPr lang="en-US" sz="2000" dirty="0" err="1">
                <a:solidFill>
                  <a:schemeClr val="accent3">
                    <a:lumMod val="75000"/>
                  </a:schemeClr>
                </a:solidFill>
              </a:rPr>
              <a:t>Gustave</a:t>
            </a:r>
            <a:r>
              <a:rPr lang="en-US" sz="2000" dirty="0">
                <a:solidFill>
                  <a:schemeClr val="accent3">
                    <a:lumMod val="75000"/>
                  </a:schemeClr>
                </a:solidFill>
              </a:rPr>
              <a:t> Flaubert was so __ belly dancing that he wrote, in a letter to his mother, that the dancers alone made his trip worthwhile</a:t>
            </a:r>
          </a:p>
          <a:p>
            <a:pPr lvl="1">
              <a:lnSpc>
                <a:spcPct val="90000"/>
              </a:lnSpc>
            </a:pPr>
            <a:r>
              <a:rPr lang="en-US" dirty="0">
                <a:solidFill>
                  <a:schemeClr val="accent3">
                    <a:lumMod val="75000"/>
                  </a:schemeClr>
                </a:solidFill>
              </a:rPr>
              <a:t>Overwhelmed by</a:t>
            </a:r>
          </a:p>
          <a:p>
            <a:pPr lvl="1">
              <a:lnSpc>
                <a:spcPct val="90000"/>
              </a:lnSpc>
            </a:pPr>
            <a:r>
              <a:rPr lang="en-US" dirty="0">
                <a:solidFill>
                  <a:schemeClr val="accent3">
                    <a:lumMod val="75000"/>
                  </a:schemeClr>
                </a:solidFill>
              </a:rPr>
              <a:t>Enamored of</a:t>
            </a:r>
          </a:p>
          <a:p>
            <a:pPr lvl="1">
              <a:lnSpc>
                <a:spcPct val="90000"/>
              </a:lnSpc>
            </a:pPr>
            <a:r>
              <a:rPr lang="en-US" dirty="0">
                <a:solidFill>
                  <a:schemeClr val="accent3">
                    <a:lumMod val="75000"/>
                  </a:schemeClr>
                </a:solidFill>
              </a:rPr>
              <a:t>Taken aback by</a:t>
            </a:r>
          </a:p>
          <a:p>
            <a:pPr lvl="1">
              <a:lnSpc>
                <a:spcPct val="90000"/>
              </a:lnSpc>
            </a:pPr>
            <a:r>
              <a:rPr lang="en-US" dirty="0">
                <a:solidFill>
                  <a:schemeClr val="accent3">
                    <a:lumMod val="75000"/>
                  </a:schemeClr>
                </a:solidFill>
              </a:rPr>
              <a:t>Beseeched by</a:t>
            </a:r>
          </a:p>
          <a:p>
            <a:pPr lvl="1">
              <a:lnSpc>
                <a:spcPct val="90000"/>
              </a:lnSpc>
            </a:pPr>
            <a:r>
              <a:rPr lang="en-US" dirty="0">
                <a:solidFill>
                  <a:schemeClr val="accent3">
                    <a:lumMod val="75000"/>
                  </a:schemeClr>
                </a:solidFill>
              </a:rPr>
              <a:t>Flustered by</a:t>
            </a:r>
          </a:p>
        </p:txBody>
      </p:sp>
      <p:sp>
        <p:nvSpPr>
          <p:cNvPr id="4" name="Content Placeholder 3"/>
          <p:cNvSpPr>
            <a:spLocks noGrp="1"/>
          </p:cNvSpPr>
          <p:nvPr>
            <p:ph idx="11"/>
          </p:nvPr>
        </p:nvSpPr>
        <p:spPr/>
        <p:txBody>
          <a:bodyPr/>
          <a:lstStyle/>
          <a:p>
            <a:endParaRPr lang="en-US"/>
          </a:p>
        </p:txBody>
      </p:sp>
      <p:sp>
        <p:nvSpPr>
          <p:cNvPr id="5" name="Content Placeholder 3"/>
          <p:cNvSpPr txBox="1">
            <a:spLocks/>
          </p:cNvSpPr>
          <p:nvPr/>
        </p:nvSpPr>
        <p:spPr bwMode="auto">
          <a:xfrm>
            <a:off x="2514600" y="6248400"/>
            <a:ext cx="6324600" cy="3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rmAutofit/>
          </a:bodyPr>
          <a:lstStyle>
            <a:lvl1pPr marL="342900" indent="-342900" algn="r" rtl="0" eaLnBrk="1" fontAlgn="base" hangingPunct="1">
              <a:spcBef>
                <a:spcPct val="20000"/>
              </a:spcBef>
              <a:spcAft>
                <a:spcPct val="0"/>
              </a:spcAft>
              <a:buFontTx/>
              <a:buNone/>
              <a:defRPr sz="1600" i="1" kern="1200">
                <a:solidFill>
                  <a:srgbClr val="712461"/>
                </a:solidFill>
                <a:latin typeface="+mj-lt"/>
                <a:ea typeface="ＭＳ Ｐゴシック"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rgbClr val="404040"/>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kern="1200">
                <a:solidFill>
                  <a:srgbClr val="404040"/>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D6B816F7-A2AF-BE4F-8042-BB96385DD386}" type="slidenum">
              <a:rPr lang="en-US" smtClean="0"/>
              <a:pPr/>
              <a:t>8</a:t>
            </a:fld>
            <a:endParaRPr lang="en-US" dirty="0"/>
          </a:p>
        </p:txBody>
      </p:sp>
    </p:spTree>
    <p:extLst>
      <p:ext uri="{BB962C8B-B14F-4D97-AF65-F5344CB8AC3E}">
        <p14:creationId xmlns:p14="http://schemas.microsoft.com/office/powerpoint/2010/main" val="101893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completion: two blanks +</a:t>
            </a:r>
          </a:p>
        </p:txBody>
      </p:sp>
      <p:sp>
        <p:nvSpPr>
          <p:cNvPr id="3" name="Content Placeholder 2"/>
          <p:cNvSpPr>
            <a:spLocks noGrp="1"/>
          </p:cNvSpPr>
          <p:nvPr>
            <p:ph idx="1"/>
          </p:nvPr>
        </p:nvSpPr>
        <p:spPr>
          <a:xfrm>
            <a:off x="272165" y="1290026"/>
            <a:ext cx="8414635" cy="4419599"/>
          </a:xfrm>
        </p:spPr>
        <p:txBody>
          <a:bodyPr/>
          <a:lstStyle/>
          <a:p>
            <a:pPr>
              <a:lnSpc>
                <a:spcPct val="90000"/>
              </a:lnSpc>
            </a:pPr>
            <a:r>
              <a:rPr lang="en-US" sz="2000" dirty="0"/>
              <a:t>Use same approach as before</a:t>
            </a:r>
          </a:p>
          <a:p>
            <a:pPr>
              <a:lnSpc>
                <a:spcPct val="90000"/>
              </a:lnSpc>
            </a:pPr>
            <a:r>
              <a:rPr lang="en-US" sz="2000" dirty="0"/>
              <a:t>Don’t analyze every combination</a:t>
            </a:r>
          </a:p>
          <a:p>
            <a:pPr>
              <a:lnSpc>
                <a:spcPct val="90000"/>
              </a:lnSpc>
            </a:pPr>
            <a:r>
              <a:rPr lang="en-US" sz="2000" dirty="0">
                <a:solidFill>
                  <a:srgbClr val="77933C"/>
                </a:solidFill>
              </a:rPr>
              <a:t>PR 64 8: Water is one of the few molecules that is less (</a:t>
            </a:r>
            <a:r>
              <a:rPr lang="en-US" sz="2000" dirty="0" err="1">
                <a:solidFill>
                  <a:srgbClr val="77933C"/>
                </a:solidFill>
              </a:rPr>
              <a:t>i</a:t>
            </a:r>
            <a:r>
              <a:rPr lang="en-US" sz="2000" dirty="0">
                <a:solidFill>
                  <a:srgbClr val="77933C"/>
                </a:solidFill>
              </a:rPr>
              <a:t>)__ as a solid than as a (ii)__; if you need (iii)__, just look at the floating ice in your water glass.</a:t>
            </a:r>
          </a:p>
          <a:p>
            <a:pPr lvl="1">
              <a:lnSpc>
                <a:spcPct val="90000"/>
              </a:lnSpc>
            </a:pPr>
            <a:r>
              <a:rPr lang="en-US" dirty="0" err="1">
                <a:solidFill>
                  <a:srgbClr val="77933C"/>
                </a:solidFill>
              </a:rPr>
              <a:t>i</a:t>
            </a:r>
            <a:r>
              <a:rPr lang="en-US" dirty="0">
                <a:solidFill>
                  <a:srgbClr val="77933C"/>
                </a:solidFill>
              </a:rPr>
              <a:t>: intriguing, dense, aqueous</a:t>
            </a:r>
          </a:p>
          <a:p>
            <a:pPr lvl="1">
              <a:lnSpc>
                <a:spcPct val="90000"/>
              </a:lnSpc>
            </a:pPr>
            <a:r>
              <a:rPr lang="en-US" dirty="0">
                <a:solidFill>
                  <a:srgbClr val="77933C"/>
                </a:solidFill>
              </a:rPr>
              <a:t>ii: vapor, plasma, liquid</a:t>
            </a:r>
          </a:p>
          <a:p>
            <a:pPr lvl="1">
              <a:lnSpc>
                <a:spcPct val="90000"/>
              </a:lnSpc>
            </a:pPr>
            <a:r>
              <a:rPr lang="en-US" dirty="0">
                <a:solidFill>
                  <a:srgbClr val="77933C"/>
                </a:solidFill>
              </a:rPr>
              <a:t>iii: an illustration, an </a:t>
            </a:r>
            <a:r>
              <a:rPr lang="en-US" dirty="0" err="1">
                <a:solidFill>
                  <a:srgbClr val="77933C"/>
                </a:solidFill>
              </a:rPr>
              <a:t>imbibement</a:t>
            </a:r>
            <a:r>
              <a:rPr lang="en-US" dirty="0">
                <a:solidFill>
                  <a:srgbClr val="77933C"/>
                </a:solidFill>
              </a:rPr>
              <a:t>, a discordance</a:t>
            </a:r>
          </a:p>
          <a:p>
            <a:pPr>
              <a:lnSpc>
                <a:spcPct val="90000"/>
              </a:lnSpc>
            </a:pPr>
            <a:r>
              <a:rPr lang="en-US" sz="2000" dirty="0">
                <a:solidFill>
                  <a:srgbClr val="77933C"/>
                </a:solidFill>
              </a:rPr>
              <a:t>K 63 3: Although situated in the same neighborhood, the little brick house seemed (</a:t>
            </a:r>
            <a:r>
              <a:rPr lang="en-US" sz="2000" dirty="0" err="1">
                <a:solidFill>
                  <a:srgbClr val="77933C"/>
                </a:solidFill>
              </a:rPr>
              <a:t>i</a:t>
            </a:r>
            <a:r>
              <a:rPr lang="en-US" sz="2000" dirty="0">
                <a:solidFill>
                  <a:srgbClr val="77933C"/>
                </a:solidFill>
              </a:rPr>
              <a:t>)__ compared to the ornate, almost (ii)__ new house beside it</a:t>
            </a:r>
          </a:p>
          <a:p>
            <a:pPr lvl="1">
              <a:lnSpc>
                <a:spcPct val="90000"/>
              </a:lnSpc>
            </a:pPr>
            <a:r>
              <a:rPr lang="en-US" dirty="0" err="1">
                <a:solidFill>
                  <a:srgbClr val="77933C"/>
                </a:solidFill>
              </a:rPr>
              <a:t>i</a:t>
            </a:r>
            <a:r>
              <a:rPr lang="en-US" dirty="0">
                <a:solidFill>
                  <a:srgbClr val="77933C"/>
                </a:solidFill>
              </a:rPr>
              <a:t>: impressive, dilapidated, desirable</a:t>
            </a:r>
          </a:p>
          <a:p>
            <a:pPr lvl="1">
              <a:lnSpc>
                <a:spcPct val="90000"/>
              </a:lnSpc>
            </a:pPr>
            <a:r>
              <a:rPr lang="en-US" dirty="0">
                <a:solidFill>
                  <a:srgbClr val="77933C"/>
                </a:solidFill>
              </a:rPr>
              <a:t>ii: translucent, diminutive, ostentatious</a:t>
            </a:r>
          </a:p>
          <a:p>
            <a:pPr>
              <a:lnSpc>
                <a:spcPct val="90000"/>
              </a:lnSpc>
            </a:pPr>
            <a:r>
              <a:rPr lang="en-US" sz="2000" dirty="0">
                <a:solidFill>
                  <a:srgbClr val="77933C"/>
                </a:solidFill>
              </a:rPr>
              <a:t>K 64 4: The (</a:t>
            </a:r>
            <a:r>
              <a:rPr lang="en-US" sz="2000" dirty="0" err="1">
                <a:solidFill>
                  <a:srgbClr val="77933C"/>
                </a:solidFill>
              </a:rPr>
              <a:t>i</a:t>
            </a:r>
            <a:r>
              <a:rPr lang="en-US" sz="2000" dirty="0">
                <a:solidFill>
                  <a:srgbClr val="77933C"/>
                </a:solidFill>
              </a:rPr>
              <a:t>)__ gave such an impassioned speech that the crowd seemed moved to (ii)__</a:t>
            </a:r>
          </a:p>
          <a:p>
            <a:pPr lvl="1">
              <a:lnSpc>
                <a:spcPct val="90000"/>
              </a:lnSpc>
            </a:pPr>
            <a:r>
              <a:rPr lang="en-US" dirty="0" err="1">
                <a:solidFill>
                  <a:srgbClr val="77933C"/>
                </a:solidFill>
              </a:rPr>
              <a:t>i</a:t>
            </a:r>
            <a:r>
              <a:rPr lang="en-US" dirty="0">
                <a:solidFill>
                  <a:srgbClr val="77933C"/>
                </a:solidFill>
              </a:rPr>
              <a:t>: orator, miscreant, interloper</a:t>
            </a:r>
          </a:p>
          <a:p>
            <a:pPr lvl="1">
              <a:lnSpc>
                <a:spcPct val="90000"/>
              </a:lnSpc>
            </a:pPr>
            <a:r>
              <a:rPr lang="en-US" dirty="0">
                <a:solidFill>
                  <a:srgbClr val="77933C"/>
                </a:solidFill>
              </a:rPr>
              <a:t>Ii: despair, duress, ebullience</a:t>
            </a:r>
          </a:p>
          <a:p>
            <a:pPr marL="0" indent="0">
              <a:lnSpc>
                <a:spcPct val="90000"/>
              </a:lnSpc>
              <a:buNone/>
            </a:pPr>
            <a:endParaRPr lang="en-US" dirty="0"/>
          </a:p>
        </p:txBody>
      </p:sp>
      <p:sp>
        <p:nvSpPr>
          <p:cNvPr id="4" name="Content Placeholder 3"/>
          <p:cNvSpPr>
            <a:spLocks noGrp="1"/>
          </p:cNvSpPr>
          <p:nvPr>
            <p:ph idx="11"/>
          </p:nvPr>
        </p:nvSpPr>
        <p:spPr/>
        <p:txBody>
          <a:bodyPr/>
          <a:lstStyle/>
          <a:p>
            <a:endParaRPr lang="en-US"/>
          </a:p>
        </p:txBody>
      </p:sp>
      <p:sp>
        <p:nvSpPr>
          <p:cNvPr id="5" name="Content Placeholder 3"/>
          <p:cNvSpPr txBox="1">
            <a:spLocks/>
          </p:cNvSpPr>
          <p:nvPr/>
        </p:nvSpPr>
        <p:spPr bwMode="auto">
          <a:xfrm>
            <a:off x="2514600" y="6248400"/>
            <a:ext cx="6324600" cy="3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rmAutofit/>
          </a:bodyPr>
          <a:lstStyle>
            <a:lvl1pPr marL="342900" indent="-342900" algn="r" rtl="0" eaLnBrk="1" fontAlgn="base" hangingPunct="1">
              <a:spcBef>
                <a:spcPct val="20000"/>
              </a:spcBef>
              <a:spcAft>
                <a:spcPct val="0"/>
              </a:spcAft>
              <a:buFontTx/>
              <a:buNone/>
              <a:defRPr sz="1600" i="1" kern="1200">
                <a:solidFill>
                  <a:srgbClr val="712461"/>
                </a:solidFill>
                <a:latin typeface="+mj-lt"/>
                <a:ea typeface="ＭＳ Ｐゴシック"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rgbClr val="404040"/>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kern="1200">
                <a:solidFill>
                  <a:srgbClr val="404040"/>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D6B816F7-A2AF-BE4F-8042-BB96385DD386}" type="slidenum">
              <a:rPr lang="en-US" smtClean="0"/>
              <a:pPr/>
              <a:t>9</a:t>
            </a:fld>
            <a:endParaRPr lang="en-US" dirty="0"/>
          </a:p>
        </p:txBody>
      </p:sp>
    </p:spTree>
    <p:extLst>
      <p:ext uri="{BB962C8B-B14F-4D97-AF65-F5344CB8AC3E}">
        <p14:creationId xmlns:p14="http://schemas.microsoft.com/office/powerpoint/2010/main" val="126609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kumimoji="0" sz="26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GRE format.thmx</Template>
  <TotalTime>1609</TotalTime>
  <Words>1886</Words>
  <Application>Microsoft Macintosh PowerPoint</Application>
  <PresentationFormat>On-screen Show (4:3)</PresentationFormat>
  <Paragraphs>232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Verdana</vt:lpstr>
      <vt:lpstr>Zapf Dingbats</vt:lpstr>
      <vt:lpstr>GRE format</vt:lpstr>
      <vt:lpstr>GRE TEST prep Verbal Reasoning Overview</vt:lpstr>
      <vt:lpstr>Overview</vt:lpstr>
      <vt:lpstr>Vocabulary</vt:lpstr>
      <vt:lpstr>Overall tips:</vt:lpstr>
      <vt:lpstr>Text completion: Step 1</vt:lpstr>
      <vt:lpstr>Text Completion: practice clues</vt:lpstr>
      <vt:lpstr>Text completion: Step 2</vt:lpstr>
      <vt:lpstr>Text Completion Qs</vt:lpstr>
      <vt:lpstr>Text completion: two blanks +</vt:lpstr>
      <vt:lpstr>Text completion Qs</vt:lpstr>
      <vt:lpstr>Sentence Equivalence</vt:lpstr>
      <vt:lpstr>Sentence Equivalence</vt:lpstr>
      <vt:lpstr>Sentence Equivalence Qs</vt:lpstr>
      <vt:lpstr>Sentence Equivalence Qs</vt:lpstr>
      <vt:lpstr>Review Questions</vt:lpstr>
      <vt:lpstr>Review Questions</vt:lpstr>
      <vt:lpstr>Review Questions</vt:lpstr>
      <vt:lpstr>Review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Bowman</dc:creator>
  <cp:lastModifiedBy>Beth Bowman</cp:lastModifiedBy>
  <cp:revision>35</cp:revision>
  <dcterms:created xsi:type="dcterms:W3CDTF">2015-04-07T16:43:31Z</dcterms:created>
  <dcterms:modified xsi:type="dcterms:W3CDTF">2019-07-14T02:25:46Z</dcterms:modified>
</cp:coreProperties>
</file>