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7" r:id="rId2"/>
    <p:sldId id="295" r:id="rId3"/>
    <p:sldId id="259" r:id="rId4"/>
    <p:sldId id="261" r:id="rId5"/>
    <p:sldId id="264" r:id="rId6"/>
    <p:sldId id="268" r:id="rId7"/>
    <p:sldId id="269" r:id="rId8"/>
    <p:sldId id="271" r:id="rId9"/>
    <p:sldId id="272" r:id="rId10"/>
    <p:sldId id="273" r:id="rId11"/>
    <p:sldId id="274" r:id="rId12"/>
    <p:sldId id="285" r:id="rId13"/>
    <p:sldId id="286" r:id="rId14"/>
    <p:sldId id="288" r:id="rId15"/>
    <p:sldId id="289" r:id="rId16"/>
    <p:sldId id="291" r:id="rId17"/>
    <p:sldId id="292" r:id="rId18"/>
    <p:sldId id="294" r:id="rId19"/>
    <p:sldId id="29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5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FE3E4-A833-6148-A1F6-92A1A0D585DD}" type="datetimeFigureOut">
              <a:rPr lang="en-US" smtClean="0"/>
              <a:t>7/18/16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2799B4-58CE-F14C-BE78-834B16EC16CC}" type="slidenum">
              <a:rPr lang="en-US" smtClean="0"/>
              <a:t>‹#›</a:t>
            </a:fld>
            <a:endParaRPr lang="en-US"/>
          </a:p>
        </p:txBody>
      </p:sp>
    </p:spTree>
    <p:extLst>
      <p:ext uri="{BB962C8B-B14F-4D97-AF65-F5344CB8AC3E}">
        <p14:creationId xmlns:p14="http://schemas.microsoft.com/office/powerpoint/2010/main" val="3518768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buFontTx/>
              <a:buChar char="•"/>
            </a:pPr>
            <a:endParaRPr lang="en-US">
              <a:latin typeface="Calibri" charset="0"/>
            </a:endParaRPr>
          </a:p>
        </p:txBody>
      </p:sp>
      <p:sp>
        <p:nvSpPr>
          <p:cNvPr id="15363"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1E3D8E8C-EA3B-2142-9270-111F12E8D432}" type="slidenum">
              <a:rPr lang="en-US">
                <a:latin typeface="Calibri" charset="0"/>
              </a:rPr>
              <a:pPr/>
              <a:t>3</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0D2CC14A-26C7-2945-BF5C-022855C3B855}" type="slidenum">
              <a:rPr lang="en-US">
                <a:latin typeface="Calibri" charset="0"/>
              </a:rPr>
              <a:pPr/>
              <a:t>4</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Preparing for the Critical Thinking and Analytical Writing Measure</a:t>
            </a:r>
          </a:p>
        </p:txBody>
      </p:sp>
      <p:sp>
        <p:nvSpPr>
          <p:cNvPr id="2662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pPr fontAlgn="base">
              <a:spcBef>
                <a:spcPct val="0"/>
              </a:spcBef>
              <a:spcAft>
                <a:spcPct val="0"/>
              </a:spcAft>
            </a:pPr>
            <a:r>
              <a:rPr lang="en-US">
                <a:latin typeface="Calibri" charset="0"/>
              </a:rPr>
              <a:t>Confidential. Copyright © 2006 by Educational Testing Service. All rights reserved. ETS, the ETS logo, and GRE are registered trademarks of ETS.</a:t>
            </a:r>
          </a:p>
        </p:txBody>
      </p:sp>
      <p:sp>
        <p:nvSpPr>
          <p:cNvPr id="26627" name="Rectangle 7"/>
          <p:cNvSpPr>
            <a:spLocks noGrp="1" noChangeArrowheads="1"/>
          </p:cNvSpPr>
          <p:nvPr>
            <p:ph type="sldNum" sz="quarter" idx="5"/>
          </p:nvPr>
        </p:nvSpPr>
        <p:spPr bwMode="auto">
          <a:ln>
            <a:miter lim="800000"/>
            <a:headEnd/>
            <a:tailEnd/>
          </a:ln>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C60EE83D-5B6B-7644-9D36-BCE191695CBC}" type="slidenum">
              <a:rPr lang="en-US">
                <a:latin typeface="Calibri" charset="0"/>
              </a:rPr>
              <a:pPr/>
              <a:t>5</a:t>
            </a:fld>
            <a:endParaRPr lang="en-US">
              <a:latin typeface="Calibri" charset="0"/>
            </a:endParaRPr>
          </a:p>
        </p:txBody>
      </p:sp>
      <p:sp>
        <p:nvSpPr>
          <p:cNvPr id="297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7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81841E60-D938-7C42-82AB-05F875FFBD9E}" type="slidenum">
              <a:rPr lang="en-US">
                <a:latin typeface="Calibri" charset="0"/>
              </a:rPr>
              <a:pPr/>
              <a:t>6</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D627610B-58F6-4D4F-8E4E-AA4F33E7C862}" type="slidenum">
              <a:rPr lang="en-US">
                <a:latin typeface="Calibri" charset="0"/>
              </a:rPr>
              <a:pPr/>
              <a:t>7</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Preparing for the Critical Thinking and Analytical Writing Measure</a:t>
            </a:r>
          </a:p>
        </p:txBody>
      </p:sp>
      <p:sp>
        <p:nvSpPr>
          <p:cNvPr id="3481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pPr fontAlgn="base">
              <a:spcBef>
                <a:spcPct val="0"/>
              </a:spcBef>
              <a:spcAft>
                <a:spcPct val="0"/>
              </a:spcAft>
            </a:pPr>
            <a:r>
              <a:rPr lang="en-US">
                <a:latin typeface="Calibri" charset="0"/>
              </a:rPr>
              <a:t>Confidential. Copyright © 2006 by Educational Testing Service. All rights reserved. ETS, the ETS logo, and GRE are registered trademarks of ETS.</a:t>
            </a:r>
          </a:p>
        </p:txBody>
      </p:sp>
      <p:sp>
        <p:nvSpPr>
          <p:cNvPr id="34819" name="Rectangle 7"/>
          <p:cNvSpPr>
            <a:spLocks noGrp="1" noChangeArrowheads="1"/>
          </p:cNvSpPr>
          <p:nvPr>
            <p:ph type="sldNum" sz="quarter" idx="5"/>
          </p:nvPr>
        </p:nvSpPr>
        <p:spPr bwMode="auto">
          <a:ln>
            <a:miter lim="800000"/>
            <a:headEnd/>
            <a:tailEnd/>
          </a:ln>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8E8B0680-B95E-4C49-BFC9-CE71177A3D5A}" type="slidenum">
              <a:rPr lang="en-US">
                <a:latin typeface="Calibri" charset="0"/>
              </a:rPr>
              <a:pPr/>
              <a:t>8</a:t>
            </a:fld>
            <a:endParaRPr lang="en-US">
              <a:latin typeface="Calibri" charset="0"/>
            </a:endParaRPr>
          </a:p>
        </p:txBody>
      </p:sp>
      <p:sp>
        <p:nvSpPr>
          <p:cNvPr id="440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5332ED7A-6CBA-B949-A1C0-E2A979D65DA7}" type="slidenum">
              <a:rPr lang="en-US">
                <a:latin typeface="Calibri" charset="0"/>
              </a:rPr>
              <a:pPr/>
              <a:t>9</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7D866893-6463-B446-8C3A-47AC2D26839D}" type="slidenum">
              <a:rPr lang="en-US">
                <a:latin typeface="Calibri" charset="0"/>
              </a:rPr>
              <a:pPr/>
              <a:t>10</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2B629386-DD52-A440-8E00-0795D6E2BA04}" type="slidenum">
              <a:rPr lang="en-US">
                <a:latin typeface="Calibri" charset="0"/>
              </a:rPr>
              <a:pPr/>
              <a:t>11</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47674" y="4495800"/>
            <a:ext cx="6943725" cy="914400"/>
          </a:xfrm>
        </p:spPr>
        <p:txBody>
          <a:bodyPr>
            <a:normAutofit/>
          </a:bodyPr>
          <a:lstStyle>
            <a:lvl1pPr>
              <a:defRPr sz="2800"/>
            </a:lvl1pPr>
          </a:lstStyle>
          <a:p>
            <a:r>
              <a:rPr lang="en-US" smtClean="0"/>
              <a:t>Click to edit Master title style</a:t>
            </a:r>
            <a:endParaRPr lang="en-US" dirty="0"/>
          </a:p>
        </p:txBody>
      </p:sp>
      <p:sp>
        <p:nvSpPr>
          <p:cNvPr id="7" name="Content Placeholder 2"/>
          <p:cNvSpPr>
            <a:spLocks noGrp="1"/>
          </p:cNvSpPr>
          <p:nvPr>
            <p:ph idx="1"/>
          </p:nvPr>
        </p:nvSpPr>
        <p:spPr>
          <a:xfrm>
            <a:off x="533400" y="5686425"/>
            <a:ext cx="5638800" cy="762000"/>
          </a:xfrm>
        </p:spPr>
        <p:txBody>
          <a:bodyPr anchor="ctr">
            <a:normAutofit/>
          </a:bodyPr>
          <a:lstStyle>
            <a:lvl1pPr>
              <a:buFontTx/>
              <a:buNone/>
              <a:defRPr sz="1600"/>
            </a:lvl1pPr>
          </a:lstStyle>
          <a:p>
            <a:pPr lvl="0"/>
            <a:r>
              <a:rPr lang="en-US" smtClean="0"/>
              <a:t>Click to edit Master text styles</a:t>
            </a:r>
          </a:p>
        </p:txBody>
      </p:sp>
      <p:sp>
        <p:nvSpPr>
          <p:cNvPr id="8" name="Content Placeholder 2"/>
          <p:cNvSpPr>
            <a:spLocks noGrp="1"/>
          </p:cNvSpPr>
          <p:nvPr>
            <p:ph idx="10"/>
          </p:nvPr>
        </p:nvSpPr>
        <p:spPr>
          <a:xfrm>
            <a:off x="6324600" y="5682996"/>
            <a:ext cx="2209800" cy="780288"/>
          </a:xfrm>
        </p:spPr>
        <p:txBody>
          <a:bodyPr rIns="0" anchor="ctr">
            <a:normAutofit/>
          </a:bodyPr>
          <a:lstStyle>
            <a:lvl1pPr algn="r">
              <a:buFontTx/>
              <a:buNone/>
              <a:defRPr sz="1600" b="1" baseline="0"/>
            </a:lvl1pPr>
          </a:lstStyle>
          <a:p>
            <a:pPr lvl="0"/>
            <a:r>
              <a:rPr lang="en-US" smtClean="0"/>
              <a:t>Click to edit Master text styles</a:t>
            </a:r>
          </a:p>
        </p:txBody>
      </p:sp>
    </p:spTree>
    <p:extLst>
      <p:ext uri="{BB962C8B-B14F-4D97-AF65-F5344CB8AC3E}">
        <p14:creationId xmlns:p14="http://schemas.microsoft.com/office/powerpoint/2010/main" val="80554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722313" y="4406900"/>
            <a:ext cx="7772400" cy="1362075"/>
          </a:xfrm>
        </p:spPr>
        <p:txBody>
          <a:bodyPr anchor="t"/>
          <a:lstStyle>
            <a:lvl1pPr algn="l">
              <a:defRPr sz="4000" b="1" cap="all">
                <a:solidFill>
                  <a:srgbClr val="660066"/>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60066"/>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0621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657"/>
            <a:ext cx="8229600" cy="4188506"/>
          </a:xfrm>
          <a:prstGeom prst="rect">
            <a:avLst/>
          </a:prstGeom>
        </p:spPr>
        <p:txBody>
          <a:bodyPr/>
          <a:lstStyle>
            <a:lvl1pPr marL="342900" indent="-228600">
              <a:defRPr sz="2400" baseline="0">
                <a:latin typeface="Verdana" pitchFamily="34" charset="0"/>
              </a:defRPr>
            </a:lvl1pPr>
            <a:lvl2pPr>
              <a:defRPr sz="2000" baseline="0">
                <a:latin typeface="Verdana" pitchFamily="34" charset="0"/>
              </a:defRPr>
            </a:lvl2pPr>
            <a:lvl3pPr>
              <a:defRPr sz="1800" baseline="0">
                <a:latin typeface="Verdana" pitchFamily="34" charset="0"/>
              </a:defRPr>
            </a:lvl3pPr>
            <a:lvl4pPr>
              <a:defRPr sz="1800" baseline="0">
                <a:latin typeface="Verdana" pitchFamily="34" charset="0"/>
              </a:defRPr>
            </a:lvl4pPr>
            <a:lvl5pPr>
              <a:defRPr sz="1800" baseline="0">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2"/>
          </p:nvPr>
        </p:nvSpPr>
        <p:spPr>
          <a:xfrm>
            <a:off x="533400" y="0"/>
            <a:ext cx="8153400" cy="1415143"/>
          </a:xfrm>
          <a:prstGeom prst="rect">
            <a:avLst/>
          </a:prstGeom>
        </p:spPr>
        <p:txBody>
          <a:bodyPr anchor="ctr"/>
          <a:lstStyle>
            <a:lvl1pPr>
              <a:buNone/>
              <a:defRPr sz="3200" b="1" baseline="0">
                <a:solidFill>
                  <a:schemeClr val="bg1"/>
                </a:solidFill>
                <a:latin typeface="+mj-lt"/>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smtClean="0"/>
              <a:t>Click to edit Master text styles</a:t>
            </a:r>
          </a:p>
        </p:txBody>
      </p:sp>
    </p:spTree>
    <p:extLst>
      <p:ext uri="{BB962C8B-B14F-4D97-AF65-F5344CB8AC3E}">
        <p14:creationId xmlns:p14="http://schemas.microsoft.com/office/powerpoint/2010/main" val="86539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1A333A-361A-A145-AFA6-DF4B58A8A05C}" type="datetimeFigureOut">
              <a:rPr lang="en-US" smtClean="0"/>
              <a:t>7/18/16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1F563-CEB9-514A-92C6-0F2679EBCB1A}" type="slidenum">
              <a:rPr lang="en-US" smtClean="0"/>
              <a:t>‹#›</a:t>
            </a:fld>
            <a:endParaRPr lang="en-US"/>
          </a:p>
        </p:txBody>
      </p:sp>
    </p:spTree>
    <p:extLst>
      <p:ext uri="{BB962C8B-B14F-4D97-AF65-F5344CB8AC3E}">
        <p14:creationId xmlns:p14="http://schemas.microsoft.com/office/powerpoint/2010/main" val="37903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hapt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7" name="Title 1"/>
          <p:cNvSpPr>
            <a:spLocks noGrp="1"/>
          </p:cNvSpPr>
          <p:nvPr>
            <p:ph type="title"/>
          </p:nvPr>
        </p:nvSpPr>
        <p:spPr>
          <a:xfrm>
            <a:off x="838200" y="1417638"/>
            <a:ext cx="5943600" cy="639762"/>
          </a:xfrm>
        </p:spPr>
        <p:txBody>
          <a:bodyPr/>
          <a:lstStyle>
            <a:lvl1pPr>
              <a:defRPr/>
            </a:lvl1pPr>
          </a:lstStyle>
          <a:p>
            <a:r>
              <a:rPr lang="en-US" smtClean="0"/>
              <a:t>Click to edit Master title style</a:t>
            </a:r>
            <a:endParaRPr lang="en-US" dirty="0"/>
          </a:p>
        </p:txBody>
      </p:sp>
      <p:sp>
        <p:nvSpPr>
          <p:cNvPr id="9" name="Content Placeholder 2"/>
          <p:cNvSpPr>
            <a:spLocks noGrp="1"/>
          </p:cNvSpPr>
          <p:nvPr>
            <p:ph idx="1"/>
          </p:nvPr>
        </p:nvSpPr>
        <p:spPr>
          <a:xfrm>
            <a:off x="914400" y="2895601"/>
            <a:ext cx="7239000" cy="1676399"/>
          </a:xfrm>
        </p:spPr>
        <p:txBody>
          <a:bodyPr>
            <a:normAutofit/>
          </a:bodyPr>
          <a:lstStyle>
            <a:lvl1pPr>
              <a:buFontTx/>
              <a:buNone/>
              <a:defRPr sz="2400"/>
            </a:lvl1pPr>
          </a:lstStyle>
          <a:p>
            <a:pPr lvl="0"/>
            <a:r>
              <a:rPr lang="en-US" smtClean="0"/>
              <a:t>Click to edit Master text styles</a:t>
            </a:r>
          </a:p>
        </p:txBody>
      </p:sp>
      <p:sp>
        <p:nvSpPr>
          <p:cNvPr id="11"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191289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19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4836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4836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15699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51195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457200" y="273050"/>
            <a:ext cx="5715000" cy="641350"/>
          </a:xfrm>
        </p:spPr>
        <p:txBody>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3581400" y="1447801"/>
            <a:ext cx="5111750" cy="4572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9075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19601"/>
            <a:ext cx="7086600" cy="1219200"/>
          </a:xfrm>
        </p:spPr>
        <p:txBody>
          <a:bodyPr>
            <a:normAutofit/>
          </a:bodyPr>
          <a:lstStyle>
            <a:lvl1pPr algn="l">
              <a:defRPr sz="3200">
                <a:solidFill>
                  <a:schemeClr val="bg1"/>
                </a:solidFill>
                <a:latin typeface="+mj-lt"/>
                <a:ea typeface="Verdana" pitchFamily="34" charset="0"/>
                <a:cs typeface="Verdan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097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36908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943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674" r:id="rId12"/>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800" kern="1200">
          <a:solidFill>
            <a:schemeClr val="bg1"/>
          </a:solidFill>
          <a:latin typeface="+mj-lt"/>
          <a:ea typeface="ＭＳ Ｐゴシック" charset="0"/>
          <a:cs typeface="Verdana" pitchFamily="34" charset="0"/>
        </a:defRPr>
      </a:lvl1pPr>
      <a:lvl2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2pPr>
      <a:lvl3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3pPr>
      <a:lvl4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4pPr>
      <a:lvl5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5pPr>
      <a:lvl6pPr marL="4572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9pPr>
    </p:titleStyle>
    <p:bodyStyle>
      <a:lvl1pPr marL="342900" indent="-342900" algn="l" rtl="0" eaLnBrk="1" fontAlgn="base" hangingPunct="1">
        <a:spcBef>
          <a:spcPct val="20000"/>
        </a:spcBef>
        <a:spcAft>
          <a:spcPct val="0"/>
        </a:spcAft>
        <a:buFont typeface="Arial" charset="0"/>
        <a:buChar char="•"/>
        <a:defRPr sz="2200" kern="1200">
          <a:solidFill>
            <a:srgbClr val="404040"/>
          </a:solidFill>
          <a:latin typeface="+mn-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magoosh.com/gre/2013/student-issue-essay-analysis-part-i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b="1" dirty="0" smtClean="0">
                <a:solidFill>
                  <a:schemeClr val="tx1"/>
                </a:solidFill>
              </a:rPr>
              <a:t>GRE TEST prep</a:t>
            </a:r>
            <a:br>
              <a:rPr lang="en-US" sz="4000" b="1" dirty="0" smtClean="0">
                <a:solidFill>
                  <a:schemeClr val="tx1"/>
                </a:solidFill>
              </a:rPr>
            </a:br>
            <a:r>
              <a:rPr lang="en-US" sz="4000" b="1" dirty="0" smtClean="0">
                <a:solidFill>
                  <a:schemeClr val="tx1"/>
                </a:solidFill>
              </a:rPr>
              <a:t>Analytical Writing</a:t>
            </a:r>
            <a:endParaRPr lang="en-US" sz="4000" b="1" dirty="0">
              <a:solidFill>
                <a:schemeClr val="tx1"/>
              </a:solidFill>
            </a:endParaRPr>
          </a:p>
        </p:txBody>
      </p:sp>
      <p:sp>
        <p:nvSpPr>
          <p:cNvPr id="3" name="Subtitle 2"/>
          <p:cNvSpPr>
            <a:spLocks noGrp="1"/>
          </p:cNvSpPr>
          <p:nvPr>
            <p:ph type="subTitle" idx="1"/>
          </p:nvPr>
        </p:nvSpPr>
        <p:spPr/>
        <p:txBody>
          <a:bodyPr/>
          <a:lstStyle/>
          <a:p>
            <a:r>
              <a:rPr lang="en-US" dirty="0" smtClean="0"/>
              <a:t>Beth Bowman, Ph.D.</a:t>
            </a:r>
          </a:p>
          <a:p>
            <a:r>
              <a:rPr lang="en-US" dirty="0" smtClean="0"/>
              <a:t>VSSA GRE prep course</a:t>
            </a:r>
            <a:endParaRPr lang="en-US" dirty="0"/>
          </a:p>
        </p:txBody>
      </p:sp>
    </p:spTree>
    <p:extLst>
      <p:ext uri="{BB962C8B-B14F-4D97-AF65-F5344CB8AC3E}">
        <p14:creationId xmlns:p14="http://schemas.microsoft.com/office/powerpoint/2010/main" val="132471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152400"/>
            <a:ext cx="6019800" cy="838200"/>
          </a:xfrm>
        </p:spPr>
        <p:txBody>
          <a:bodyPr/>
          <a:lstStyle/>
          <a:p>
            <a:pPr eaLnBrk="1" hangingPunct="1"/>
            <a:r>
              <a:rPr lang="en-US">
                <a:latin typeface="Calibri" charset="0"/>
                <a:cs typeface="Verdana" charset="0"/>
              </a:rPr>
              <a:t>Strategies for Analyze an Issue Tasks (continued)</a:t>
            </a:r>
          </a:p>
        </p:txBody>
      </p:sp>
      <p:sp>
        <p:nvSpPr>
          <p:cNvPr id="115715" name="Rectangle 3"/>
          <p:cNvSpPr>
            <a:spLocks noGrp="1" noChangeArrowheads="1"/>
          </p:cNvSpPr>
          <p:nvPr>
            <p:ph type="body" idx="1"/>
          </p:nvPr>
        </p:nvSpPr>
        <p:spPr>
          <a:xfrm>
            <a:off x="533400" y="1524000"/>
            <a:ext cx="8153400" cy="4572000"/>
          </a:xfrm>
        </p:spPr>
        <p:txBody>
          <a:bodyPr>
            <a:normAutofit/>
          </a:bodyPr>
          <a:lstStyle/>
          <a:p>
            <a:pPr marL="0" indent="0" eaLnBrk="1" hangingPunct="1">
              <a:spcAft>
                <a:spcPts val="300"/>
              </a:spcAft>
              <a:buFont typeface="Arial" charset="0"/>
              <a:buNone/>
            </a:pPr>
            <a:r>
              <a:rPr lang="en-US" dirty="0">
                <a:latin typeface="Calibri" charset="0"/>
                <a:cs typeface="Verdana" charset="0"/>
              </a:rPr>
              <a:t>Questions to consider when approaching the Issue task                   (continued):</a:t>
            </a:r>
          </a:p>
          <a:p>
            <a:pPr marL="0" indent="0" eaLnBrk="1" hangingPunct="1"/>
            <a:r>
              <a:rPr lang="en-US" sz="2000" dirty="0">
                <a:latin typeface="Calibri" charset="0"/>
                <a:cs typeface="Verdana" charset="0"/>
              </a:rPr>
              <a:t>What examples — either real or hypothetical — could I use to illustrate those reasons and advance my point of view?  Which examples </a:t>
            </a:r>
            <a:r>
              <a:rPr lang="en-US" sz="2000" dirty="0" smtClean="0">
                <a:latin typeface="Calibri" charset="0"/>
                <a:cs typeface="Verdana" charset="0"/>
              </a:rPr>
              <a:t>are </a:t>
            </a:r>
            <a:r>
              <a:rPr lang="en-US" sz="2000" dirty="0">
                <a:latin typeface="Calibri" charset="0"/>
                <a:cs typeface="Verdana" charset="0"/>
              </a:rPr>
              <a:t>most compelling?</a:t>
            </a:r>
          </a:p>
          <a:p>
            <a:pPr marL="0" indent="0" eaLnBrk="1" hangingPunct="1"/>
            <a:r>
              <a:rPr lang="en-US" sz="2000" dirty="0">
                <a:latin typeface="Calibri" charset="0"/>
                <a:cs typeface="Verdana" charset="0"/>
              </a:rPr>
              <a:t>What reasons might someone use to refute or undermine my position?</a:t>
            </a:r>
          </a:p>
          <a:p>
            <a:pPr marL="0" indent="0" eaLnBrk="1" hangingPunct="1"/>
            <a:r>
              <a:rPr lang="en-US" sz="2000" dirty="0">
                <a:latin typeface="Calibri" charset="0"/>
                <a:cs typeface="Verdana" charset="0"/>
              </a:rPr>
              <a:t>How should I acknowledge or defend against those views in my essay?</a:t>
            </a:r>
          </a:p>
          <a:p>
            <a:pPr marL="0" indent="0" eaLnBrk="1" hangingPunct="1">
              <a:buFontTx/>
              <a:buChar char="•"/>
            </a:pPr>
            <a:endParaRPr lang="en-US" b="1" dirty="0">
              <a:latin typeface="Calibri" charset="0"/>
              <a:cs typeface="Verdana"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4F2FDD8-BE8A-CC42-837D-193EC1099FF6}" type="slidenum">
              <a:rPr lang="en-US" sz="1000">
                <a:solidFill>
                  <a:srgbClr val="7F7F7F"/>
                </a:solidFill>
                <a:latin typeface="Calibri" charset="0"/>
              </a:rPr>
              <a:pPr algn="r" eaLnBrk="1" hangingPunct="1"/>
              <a:t>10</a:t>
            </a:fld>
            <a:endParaRPr lang="en-US" sz="1400">
              <a:solidFill>
                <a:srgbClr val="7F7F7F"/>
              </a:solidFill>
              <a:latin typeface="Calibri" charset="0"/>
            </a:endParaRPr>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l="1202"/>
          <a:stretch>
            <a:fillRect/>
          </a:stretch>
        </p:blipFill>
        <p:spPr bwMode="auto">
          <a:xfrm>
            <a:off x="7391400" y="457200"/>
            <a:ext cx="11747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511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152400"/>
            <a:ext cx="6019800" cy="838200"/>
          </a:xfrm>
        </p:spPr>
        <p:txBody>
          <a:bodyPr/>
          <a:lstStyle/>
          <a:p>
            <a:pPr eaLnBrk="1" hangingPunct="1"/>
            <a:r>
              <a:rPr lang="en-US">
                <a:latin typeface="Calibri" charset="0"/>
                <a:cs typeface="Verdana" charset="0"/>
              </a:rPr>
              <a:t>General Reminders About the Analyze an Issue Task</a:t>
            </a:r>
          </a:p>
        </p:txBody>
      </p:sp>
      <p:sp>
        <p:nvSpPr>
          <p:cNvPr id="49155" name="Rectangle 3"/>
          <p:cNvSpPr>
            <a:spLocks noGrp="1" noChangeArrowheads="1"/>
          </p:cNvSpPr>
          <p:nvPr>
            <p:ph type="body" idx="1"/>
          </p:nvPr>
        </p:nvSpPr>
        <p:spPr>
          <a:xfrm>
            <a:off x="609600" y="1524000"/>
            <a:ext cx="7924800" cy="4724400"/>
          </a:xfrm>
        </p:spPr>
        <p:txBody>
          <a:bodyPr/>
          <a:lstStyle/>
          <a:p>
            <a:pPr eaLnBrk="1" hangingPunct="1"/>
            <a:r>
              <a:rPr lang="en-US" dirty="0">
                <a:latin typeface="Calibri" charset="0"/>
                <a:cs typeface="Verdana" charset="0"/>
              </a:rPr>
              <a:t>Candidates must respond to the assigned issue using the specific task directions.</a:t>
            </a:r>
          </a:p>
          <a:p>
            <a:pPr eaLnBrk="1" hangingPunct="1"/>
            <a:r>
              <a:rPr lang="en-US" dirty="0">
                <a:latin typeface="Calibri" charset="0"/>
                <a:cs typeface="Verdana" charset="0"/>
              </a:rPr>
              <a:t>Candidates should feel free to accept, reject or qualify the claim. </a:t>
            </a:r>
          </a:p>
          <a:p>
            <a:pPr eaLnBrk="1" hangingPunct="1"/>
            <a:r>
              <a:rPr lang="en-US" dirty="0">
                <a:latin typeface="Calibri" charset="0"/>
                <a:cs typeface="Verdana" charset="0"/>
              </a:rPr>
              <a:t>There is no </a:t>
            </a:r>
            <a:r>
              <a:rPr lang="en-US" dirty="0" smtClean="0">
                <a:latin typeface="Calibri" charset="0"/>
                <a:cs typeface="Verdana" charset="0"/>
              </a:rPr>
              <a:t>“</a:t>
            </a:r>
            <a:r>
              <a:rPr lang="en-US" dirty="0" smtClean="0">
                <a:latin typeface="Calibri" charset="0"/>
                <a:cs typeface="Verdana" charset="0"/>
              </a:rPr>
              <a:t>right </a:t>
            </a:r>
            <a:r>
              <a:rPr lang="en-US" dirty="0">
                <a:latin typeface="Calibri" charset="0"/>
                <a:cs typeface="Verdana" charset="0"/>
              </a:rPr>
              <a:t>answer</a:t>
            </a:r>
            <a:r>
              <a:rPr lang="en-US" dirty="0" smtClean="0">
                <a:latin typeface="Calibri" charset="0"/>
                <a:cs typeface="Verdana" charset="0"/>
              </a:rPr>
              <a:t>.</a:t>
            </a:r>
            <a:r>
              <a:rPr lang="en-US" dirty="0" smtClean="0">
                <a:latin typeface="Calibri" charset="0"/>
                <a:cs typeface="Verdana" charset="0"/>
              </a:rPr>
              <a:t>”</a:t>
            </a:r>
            <a:endParaRPr lang="en-US" dirty="0">
              <a:latin typeface="Calibri" charset="0"/>
              <a:cs typeface="Verdana" charset="0"/>
            </a:endParaRPr>
          </a:p>
          <a:p>
            <a:pPr eaLnBrk="1" hangingPunct="1"/>
            <a:r>
              <a:rPr lang="en-US" dirty="0">
                <a:latin typeface="Calibri" charset="0"/>
                <a:cs typeface="Verdana" charset="0"/>
              </a:rPr>
              <a:t>Candidates must make it clear how their reasons and/or examples support their position on the issue.</a:t>
            </a:r>
          </a:p>
          <a:p>
            <a:pPr eaLnBrk="1" hangingPunct="1">
              <a:buClr>
                <a:srgbClr val="E46C0A"/>
              </a:buClr>
            </a:pPr>
            <a:endParaRPr lang="en-US" dirty="0">
              <a:latin typeface="Calibri" charset="0"/>
              <a:cs typeface="Verdana" charset="0"/>
            </a:endParaRPr>
          </a:p>
          <a:p>
            <a:pPr eaLnBrk="1" hangingPunct="1">
              <a:buClr>
                <a:srgbClr val="E46C0A"/>
              </a:buClr>
            </a:pPr>
            <a:endParaRPr lang="en-US" dirty="0">
              <a:latin typeface="Calibri" charset="0"/>
              <a:cs typeface="Verdana"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C289D2FA-E9BA-C249-BEDF-8DA76D8CB1C7}" type="slidenum">
              <a:rPr lang="en-US" sz="1000">
                <a:solidFill>
                  <a:srgbClr val="7F7F7F"/>
                </a:solidFill>
                <a:latin typeface="Calibri" charset="0"/>
              </a:rPr>
              <a:pPr algn="r" eaLnBrk="1" hangingPunct="1"/>
              <a:t>11</a:t>
            </a:fld>
            <a:endParaRPr lang="en-US" sz="1400">
              <a:solidFill>
                <a:srgbClr val="7F7F7F"/>
              </a:solidFill>
              <a:latin typeface="Calibri" charset="0"/>
            </a:endParaRPr>
          </a:p>
        </p:txBody>
      </p:sp>
    </p:spTree>
    <p:extLst>
      <p:ext uri="{BB962C8B-B14F-4D97-AF65-F5344CB8AC3E}">
        <p14:creationId xmlns:p14="http://schemas.microsoft.com/office/powerpoint/2010/main" val="23353301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My tips</a:t>
            </a:r>
            <a:endParaRPr lang="en-US" dirty="0"/>
          </a:p>
        </p:txBody>
      </p:sp>
      <p:sp>
        <p:nvSpPr>
          <p:cNvPr id="6" name="Content Placeholder 5"/>
          <p:cNvSpPr>
            <a:spLocks noGrp="1"/>
          </p:cNvSpPr>
          <p:nvPr>
            <p:ph idx="1"/>
          </p:nvPr>
        </p:nvSpPr>
        <p:spPr/>
        <p:txBody>
          <a:bodyPr/>
          <a:lstStyle/>
          <a:p>
            <a:endParaRPr lang="en-US"/>
          </a:p>
        </p:txBody>
      </p:sp>
      <p:sp>
        <p:nvSpPr>
          <p:cNvPr id="7" name="Content Placeholder 6"/>
          <p:cNvSpPr>
            <a:spLocks noGrp="1"/>
          </p:cNvSpPr>
          <p:nvPr>
            <p:ph idx="11"/>
          </p:nvPr>
        </p:nvSpPr>
        <p:spPr/>
        <p:txBody>
          <a:bodyPr/>
          <a:lstStyle/>
          <a:p>
            <a:endParaRPr lang="en-US"/>
          </a:p>
        </p:txBody>
      </p:sp>
    </p:spTree>
    <p:extLst>
      <p:ext uri="{BB962C8B-B14F-4D97-AF65-F5344CB8AC3E}">
        <p14:creationId xmlns:p14="http://schemas.microsoft.com/office/powerpoint/2010/main" val="10298833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 about Issue essay</a:t>
            </a:r>
            <a:endParaRPr lang="en-US" dirty="0"/>
          </a:p>
        </p:txBody>
      </p:sp>
      <p:sp>
        <p:nvSpPr>
          <p:cNvPr id="3" name="Content Placeholder 2"/>
          <p:cNvSpPr>
            <a:spLocks noGrp="1"/>
          </p:cNvSpPr>
          <p:nvPr>
            <p:ph idx="1"/>
          </p:nvPr>
        </p:nvSpPr>
        <p:spPr>
          <a:xfrm>
            <a:off x="457200" y="1037419"/>
            <a:ext cx="8229600" cy="4419599"/>
          </a:xfrm>
        </p:spPr>
        <p:txBody>
          <a:bodyPr/>
          <a:lstStyle/>
          <a:p>
            <a:pPr>
              <a:lnSpc>
                <a:spcPct val="70000"/>
              </a:lnSpc>
            </a:pPr>
            <a:r>
              <a:rPr lang="en-US" sz="2000" dirty="0" smtClean="0"/>
              <a:t>Think (5-7 min)</a:t>
            </a:r>
          </a:p>
          <a:p>
            <a:pPr lvl="1">
              <a:lnSpc>
                <a:spcPct val="70000"/>
              </a:lnSpc>
            </a:pPr>
            <a:r>
              <a:rPr lang="en-US" dirty="0" smtClean="0"/>
              <a:t>Key terms: any need clarifying? Different interpretations?</a:t>
            </a:r>
          </a:p>
          <a:p>
            <a:pPr lvl="1">
              <a:lnSpc>
                <a:spcPct val="70000"/>
              </a:lnSpc>
            </a:pPr>
            <a:r>
              <a:rPr lang="en-US" dirty="0" smtClean="0"/>
              <a:t>Opposite side? What is the converse? Consider this too!</a:t>
            </a:r>
          </a:p>
          <a:p>
            <a:pPr lvl="1">
              <a:lnSpc>
                <a:spcPct val="70000"/>
              </a:lnSpc>
            </a:pPr>
            <a:r>
              <a:rPr lang="en-US" dirty="0" smtClean="0"/>
              <a:t>Examples/</a:t>
            </a:r>
            <a:r>
              <a:rPr lang="en-US" dirty="0" smtClean="0"/>
              <a:t>Arguments for both sides</a:t>
            </a:r>
            <a:endParaRPr lang="en-US" dirty="0"/>
          </a:p>
          <a:p>
            <a:pPr lvl="1">
              <a:lnSpc>
                <a:spcPct val="70000"/>
              </a:lnSpc>
            </a:pPr>
            <a:r>
              <a:rPr lang="en-US" dirty="0"/>
              <a:t>When done, read prompt again to be sure you’re addressing </a:t>
            </a:r>
            <a:r>
              <a:rPr lang="en-US" dirty="0" smtClean="0"/>
              <a:t>it</a:t>
            </a:r>
          </a:p>
          <a:p>
            <a:pPr lvl="1">
              <a:lnSpc>
                <a:spcPct val="70000"/>
              </a:lnSpc>
            </a:pPr>
            <a:r>
              <a:rPr lang="en-US" dirty="0" smtClean="0"/>
              <a:t>You </a:t>
            </a:r>
            <a:r>
              <a:rPr lang="en-US" u="sng" dirty="0" smtClean="0"/>
              <a:t>don’t</a:t>
            </a:r>
            <a:r>
              <a:rPr lang="en-US" dirty="0" smtClean="0"/>
              <a:t> have to be black and white!!</a:t>
            </a:r>
          </a:p>
          <a:p>
            <a:pPr>
              <a:lnSpc>
                <a:spcPct val="70000"/>
              </a:lnSpc>
            </a:pPr>
            <a:r>
              <a:rPr lang="en-US" sz="2000" dirty="0" smtClean="0"/>
              <a:t>Organize (2 min)</a:t>
            </a:r>
          </a:p>
          <a:p>
            <a:pPr lvl="1">
              <a:lnSpc>
                <a:spcPct val="70000"/>
              </a:lnSpc>
            </a:pPr>
            <a:r>
              <a:rPr lang="en-US" dirty="0" smtClean="0"/>
              <a:t>Which side do your examples align with? Focus on this even if you favor the other side</a:t>
            </a:r>
          </a:p>
          <a:p>
            <a:pPr lvl="1">
              <a:lnSpc>
                <a:spcPct val="70000"/>
              </a:lnSpc>
            </a:pPr>
            <a:r>
              <a:rPr lang="en-US" dirty="0" smtClean="0"/>
              <a:t>Write your thesis</a:t>
            </a:r>
          </a:p>
          <a:p>
            <a:pPr lvl="1">
              <a:lnSpc>
                <a:spcPct val="70000"/>
              </a:lnSpc>
            </a:pPr>
            <a:r>
              <a:rPr lang="en-US" dirty="0" smtClean="0"/>
              <a:t>Break down paragraphs: more later</a:t>
            </a:r>
            <a:endParaRPr lang="en-US" dirty="0"/>
          </a:p>
          <a:p>
            <a:pPr lvl="1">
              <a:lnSpc>
                <a:spcPct val="70000"/>
              </a:lnSpc>
            </a:pPr>
            <a:r>
              <a:rPr lang="en-US" dirty="0"/>
              <a:t>When done, read prompt again to be sure you’re addressing </a:t>
            </a:r>
            <a:r>
              <a:rPr lang="en-US" dirty="0" smtClean="0"/>
              <a:t>it</a:t>
            </a:r>
          </a:p>
          <a:p>
            <a:pPr>
              <a:lnSpc>
                <a:spcPct val="70000"/>
              </a:lnSpc>
            </a:pPr>
            <a:r>
              <a:rPr lang="en-US" sz="2000" dirty="0" smtClean="0"/>
              <a:t>Write (20 min)</a:t>
            </a:r>
            <a:endParaRPr lang="en-US" sz="2000" dirty="0"/>
          </a:p>
          <a:p>
            <a:pPr lvl="1">
              <a:lnSpc>
                <a:spcPct val="70000"/>
              </a:lnSpc>
            </a:pPr>
            <a:r>
              <a:rPr lang="en-US" dirty="0"/>
              <a:t>We aren’t going to do this today</a:t>
            </a:r>
          </a:p>
          <a:p>
            <a:pPr lvl="1">
              <a:lnSpc>
                <a:spcPct val="70000"/>
              </a:lnSpc>
            </a:pPr>
            <a:r>
              <a:rPr lang="en-US" dirty="0"/>
              <a:t>Unfortunately, length does matter</a:t>
            </a:r>
          </a:p>
          <a:p>
            <a:pPr lvl="2">
              <a:lnSpc>
                <a:spcPct val="70000"/>
              </a:lnSpc>
            </a:pPr>
            <a:r>
              <a:rPr lang="en-US" sz="2000" dirty="0"/>
              <a:t>Depth not </a:t>
            </a:r>
            <a:r>
              <a:rPr lang="en-US" sz="2000" dirty="0" smtClean="0"/>
              <a:t>breadth but </a:t>
            </a:r>
            <a:r>
              <a:rPr lang="en-US" sz="2000" dirty="0" smtClean="0"/>
              <a:t>don’t be wordy</a:t>
            </a:r>
          </a:p>
          <a:p>
            <a:pPr lvl="2">
              <a:lnSpc>
                <a:spcPct val="70000"/>
              </a:lnSpc>
            </a:pPr>
            <a:r>
              <a:rPr lang="en-US" sz="2000" dirty="0" smtClean="0"/>
              <a:t>Don’t waste time looking for the perfect word</a:t>
            </a:r>
          </a:p>
          <a:p>
            <a:pPr lvl="1">
              <a:lnSpc>
                <a:spcPct val="70000"/>
              </a:lnSpc>
            </a:pPr>
            <a:r>
              <a:rPr lang="en-US" dirty="0" smtClean="0"/>
              <a:t>When done, read prompt again to be sure you’re addressing it</a:t>
            </a:r>
            <a:endParaRPr lang="en-US" dirty="0"/>
          </a:p>
          <a:p>
            <a:pPr>
              <a:lnSpc>
                <a:spcPct val="70000"/>
              </a:lnSpc>
            </a:pPr>
            <a:r>
              <a:rPr lang="en-US" sz="2000" dirty="0" smtClean="0"/>
              <a:t>Talk clearly about topic!!! (or get a 0); Graded in 1-2 minutes</a:t>
            </a:r>
          </a:p>
          <a:p>
            <a:pPr lvl="1">
              <a:lnSpc>
                <a:spcPct val="70000"/>
              </a:lnSpc>
            </a:pPr>
            <a:r>
              <a:rPr lang="en-US" dirty="0" smtClean="0"/>
              <a:t>Clarity is key…we don’t need flowery language</a:t>
            </a:r>
          </a:p>
          <a:p>
            <a:pPr>
              <a:lnSpc>
                <a:spcPct val="70000"/>
              </a:lnSpc>
            </a:pPr>
            <a:endParaRPr lang="en-US" sz="2000" dirty="0"/>
          </a:p>
          <a:p>
            <a:pPr>
              <a:lnSpc>
                <a:spcPct val="70000"/>
              </a:lnSpc>
            </a:pPr>
            <a:endParaRPr lang="en-US" sz="2000" dirty="0" smtClean="0"/>
          </a:p>
        </p:txBody>
      </p:sp>
    </p:spTree>
    <p:extLst>
      <p:ext uri="{BB962C8B-B14F-4D97-AF65-F5344CB8AC3E}">
        <p14:creationId xmlns:p14="http://schemas.microsoft.com/office/powerpoint/2010/main" val="1048036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 practice</a:t>
            </a:r>
            <a:endParaRPr lang="en-US" dirty="0"/>
          </a:p>
        </p:txBody>
      </p:sp>
      <p:sp>
        <p:nvSpPr>
          <p:cNvPr id="3" name="Content Placeholder 2"/>
          <p:cNvSpPr>
            <a:spLocks noGrp="1"/>
          </p:cNvSpPr>
          <p:nvPr>
            <p:ph idx="1"/>
          </p:nvPr>
        </p:nvSpPr>
        <p:spPr/>
        <p:txBody>
          <a:bodyPr/>
          <a:lstStyle/>
          <a:p>
            <a:r>
              <a:rPr lang="en-US" dirty="0" smtClean="0"/>
              <a:t>See examples on handout</a:t>
            </a:r>
          </a:p>
          <a:p>
            <a:endParaRPr lang="en-US" dirty="0"/>
          </a:p>
          <a:p>
            <a:r>
              <a:rPr lang="en-US" dirty="0"/>
              <a:t>https://</a:t>
            </a:r>
            <a:r>
              <a:rPr lang="en-US" dirty="0" err="1"/>
              <a:t>www.ets.org</a:t>
            </a:r>
            <a:r>
              <a:rPr lang="en-US" dirty="0"/>
              <a:t>/</a:t>
            </a:r>
            <a:r>
              <a:rPr lang="en-US" dirty="0" err="1"/>
              <a:t>gre</a:t>
            </a:r>
            <a:r>
              <a:rPr lang="en-US" dirty="0"/>
              <a:t>/</a:t>
            </a:r>
            <a:r>
              <a:rPr lang="en-US" dirty="0" err="1"/>
              <a:t>revised_general</a:t>
            </a:r>
            <a:r>
              <a:rPr lang="en-US" dirty="0"/>
              <a:t>/prepare/</a:t>
            </a:r>
            <a:r>
              <a:rPr lang="en-US" dirty="0" err="1"/>
              <a:t>analytical_writing</a:t>
            </a:r>
            <a:r>
              <a:rPr lang="en-US"/>
              <a:t>/issue/pool</a:t>
            </a:r>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19551034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Organizing/Writing</a:t>
            </a:r>
            <a:endParaRPr lang="en-US" dirty="0"/>
          </a:p>
        </p:txBody>
      </p:sp>
      <p:sp>
        <p:nvSpPr>
          <p:cNvPr id="3" name="Content Placeholder 2"/>
          <p:cNvSpPr>
            <a:spLocks noGrp="1"/>
          </p:cNvSpPr>
          <p:nvPr>
            <p:ph idx="1"/>
          </p:nvPr>
        </p:nvSpPr>
        <p:spPr>
          <a:xfrm>
            <a:off x="457200" y="1212146"/>
            <a:ext cx="8229600" cy="5241104"/>
          </a:xfrm>
        </p:spPr>
        <p:txBody>
          <a:bodyPr/>
          <a:lstStyle/>
          <a:p>
            <a:r>
              <a:rPr lang="en-US" sz="2000" dirty="0" smtClean="0"/>
              <a:t>Organize/</a:t>
            </a:r>
            <a:r>
              <a:rPr lang="en-US" sz="2000" dirty="0" smtClean="0"/>
              <a:t>Write (do your own thing if you don’t </a:t>
            </a:r>
            <a:r>
              <a:rPr lang="en-US" sz="2000" dirty="0" smtClean="0"/>
              <a:t>like this format)</a:t>
            </a:r>
            <a:endParaRPr lang="en-US" sz="2000" dirty="0" smtClean="0"/>
          </a:p>
          <a:p>
            <a:pPr lvl="2"/>
            <a:r>
              <a:rPr lang="en-US" sz="2000" dirty="0" smtClean="0"/>
              <a:t>Paragraph </a:t>
            </a:r>
            <a:r>
              <a:rPr lang="en-US" sz="2000" dirty="0"/>
              <a:t>1: </a:t>
            </a:r>
            <a:r>
              <a:rPr lang="en-US" sz="2000" dirty="0" smtClean="0"/>
              <a:t>Introduction</a:t>
            </a:r>
          </a:p>
          <a:p>
            <a:pPr lvl="3"/>
            <a:r>
              <a:rPr lang="en-US" sz="2000" dirty="0" smtClean="0"/>
              <a:t>Establish topic of paper</a:t>
            </a:r>
          </a:p>
          <a:p>
            <a:pPr lvl="4"/>
            <a:r>
              <a:rPr lang="en-US" sz="2000" dirty="0" smtClean="0"/>
              <a:t>Rhetorical question</a:t>
            </a:r>
          </a:p>
          <a:p>
            <a:pPr lvl="4"/>
            <a:r>
              <a:rPr lang="en-US" sz="2000" dirty="0" smtClean="0"/>
              <a:t>Famous quote</a:t>
            </a:r>
          </a:p>
          <a:p>
            <a:pPr lvl="4"/>
            <a:r>
              <a:rPr lang="en-US" sz="2000" dirty="0" smtClean="0"/>
              <a:t>Anecdote</a:t>
            </a:r>
          </a:p>
          <a:p>
            <a:pPr lvl="4"/>
            <a:r>
              <a:rPr lang="en-US" sz="2000" dirty="0" smtClean="0"/>
              <a:t>Fact(</a:t>
            </a:r>
            <a:r>
              <a:rPr lang="en-US" sz="2000" dirty="0" err="1" smtClean="0"/>
              <a:t>ish</a:t>
            </a:r>
            <a:r>
              <a:rPr lang="en-US" sz="2000" dirty="0" smtClean="0"/>
              <a:t>)/Statistic</a:t>
            </a:r>
          </a:p>
          <a:p>
            <a:pPr lvl="4"/>
            <a:r>
              <a:rPr lang="en-US" sz="2000" dirty="0" smtClean="0"/>
              <a:t>Definition</a:t>
            </a:r>
          </a:p>
          <a:p>
            <a:pPr lvl="3"/>
            <a:r>
              <a:rPr lang="en-US" sz="2000" dirty="0" smtClean="0"/>
              <a:t>Preview both sides</a:t>
            </a:r>
          </a:p>
          <a:p>
            <a:pPr lvl="4"/>
            <a:r>
              <a:rPr lang="en-US" sz="2000" dirty="0" smtClean="0"/>
              <a:t>But, despite, while, although</a:t>
            </a:r>
          </a:p>
          <a:p>
            <a:pPr lvl="3"/>
            <a:r>
              <a:rPr lang="en-US" sz="2000" dirty="0" smtClean="0"/>
              <a:t>Present a </a:t>
            </a:r>
            <a:r>
              <a:rPr lang="en-US" sz="2000" u="sng" dirty="0" smtClean="0"/>
              <a:t>clear</a:t>
            </a:r>
            <a:r>
              <a:rPr lang="en-US" sz="2000" dirty="0" smtClean="0"/>
              <a:t> thesis</a:t>
            </a:r>
          </a:p>
          <a:p>
            <a:pPr lvl="4"/>
            <a:r>
              <a:rPr lang="en-US" sz="2000" dirty="0" smtClean="0"/>
              <a:t>BE CLEAR!!! Not flowery!</a:t>
            </a:r>
          </a:p>
          <a:p>
            <a:pPr lvl="4"/>
            <a:r>
              <a:rPr lang="en-US" sz="2000" dirty="0" smtClean="0"/>
              <a:t>It doesn’t have to be profound</a:t>
            </a:r>
          </a:p>
          <a:p>
            <a:pPr lvl="4"/>
            <a:r>
              <a:rPr lang="en-US" sz="2000" dirty="0" smtClean="0"/>
              <a:t>“I believe … because …”</a:t>
            </a:r>
            <a:endParaRPr lang="en-US" sz="2000" dirty="0"/>
          </a:p>
        </p:txBody>
      </p:sp>
    </p:spTree>
    <p:extLst>
      <p:ext uri="{BB962C8B-B14F-4D97-AF65-F5344CB8AC3E}">
        <p14:creationId xmlns:p14="http://schemas.microsoft.com/office/powerpoint/2010/main" val="2777930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Organizing/Writing</a:t>
            </a:r>
          </a:p>
        </p:txBody>
      </p:sp>
      <p:sp>
        <p:nvSpPr>
          <p:cNvPr id="3" name="Content Placeholder 2"/>
          <p:cNvSpPr>
            <a:spLocks noGrp="1"/>
          </p:cNvSpPr>
          <p:nvPr>
            <p:ph idx="1"/>
          </p:nvPr>
        </p:nvSpPr>
        <p:spPr>
          <a:xfrm>
            <a:off x="457200" y="1197715"/>
            <a:ext cx="8229600" cy="4822085"/>
          </a:xfrm>
        </p:spPr>
        <p:txBody>
          <a:bodyPr/>
          <a:lstStyle/>
          <a:p>
            <a:r>
              <a:rPr lang="en-US" sz="2000" dirty="0"/>
              <a:t>Organize/</a:t>
            </a:r>
            <a:r>
              <a:rPr lang="en-US" sz="2000" dirty="0" smtClean="0"/>
              <a:t>Write</a:t>
            </a:r>
          </a:p>
          <a:p>
            <a:pPr lvl="2"/>
            <a:r>
              <a:rPr lang="en-US" sz="2000" dirty="0" smtClean="0"/>
              <a:t>Paragraph </a:t>
            </a:r>
            <a:r>
              <a:rPr lang="en-US" sz="2000" dirty="0"/>
              <a:t>2-4: Examples</a:t>
            </a:r>
          </a:p>
          <a:p>
            <a:pPr lvl="3"/>
            <a:r>
              <a:rPr lang="en-US" sz="2000" dirty="0"/>
              <a:t>Transition/topic sentence—restate thesis</a:t>
            </a:r>
          </a:p>
          <a:p>
            <a:pPr lvl="4"/>
            <a:r>
              <a:rPr lang="en-US" sz="2000" dirty="0"/>
              <a:t>One example where … is </a:t>
            </a:r>
          </a:p>
          <a:p>
            <a:pPr lvl="4"/>
            <a:r>
              <a:rPr lang="en-US" sz="2000" dirty="0"/>
              <a:t>Blah blah is certainly an example of …</a:t>
            </a:r>
          </a:p>
          <a:p>
            <a:pPr lvl="4"/>
            <a:r>
              <a:rPr lang="en-US" sz="2000" dirty="0"/>
              <a:t>Paragraph </a:t>
            </a:r>
            <a:r>
              <a:rPr lang="en-US" sz="2000" dirty="0" smtClean="0"/>
              <a:t>3: </a:t>
            </a:r>
            <a:r>
              <a:rPr lang="en-US" sz="2000" dirty="0"/>
              <a:t>Like blah, blah also blah</a:t>
            </a:r>
          </a:p>
          <a:p>
            <a:pPr lvl="3"/>
            <a:r>
              <a:rPr lang="en-US" sz="2000" dirty="0"/>
              <a:t>Example (and some details about it)</a:t>
            </a:r>
          </a:p>
          <a:p>
            <a:pPr lvl="3"/>
            <a:r>
              <a:rPr lang="en-US" sz="2000" b="1" dirty="0"/>
              <a:t>Explain</a:t>
            </a:r>
            <a:r>
              <a:rPr lang="en-US" sz="2000" dirty="0"/>
              <a:t> how example supports thesis, not just info about </a:t>
            </a:r>
            <a:r>
              <a:rPr lang="en-US" sz="2000" dirty="0" smtClean="0"/>
              <a:t>example</a:t>
            </a:r>
          </a:p>
          <a:p>
            <a:pPr lvl="4"/>
            <a:r>
              <a:rPr lang="en-US" sz="2000" u="sng" dirty="0" smtClean="0"/>
              <a:t>Make sure you address the prompt here!!</a:t>
            </a:r>
            <a:endParaRPr lang="en-US" sz="2000" u="sng" dirty="0"/>
          </a:p>
          <a:p>
            <a:pPr lvl="4"/>
            <a:r>
              <a:rPr lang="en-US" sz="2000" dirty="0"/>
              <a:t>Compare/contrast to show how it specifically </a:t>
            </a:r>
            <a:r>
              <a:rPr lang="en-US" sz="2000" dirty="0" smtClean="0"/>
              <a:t>supports</a:t>
            </a:r>
          </a:p>
          <a:p>
            <a:pPr lvl="3"/>
            <a:r>
              <a:rPr lang="en-US" sz="2000" dirty="0" smtClean="0"/>
              <a:t>Maybe your last could be a counter point that demonstrates a weakness of your argument that you make a strength</a:t>
            </a:r>
          </a:p>
          <a:p>
            <a:pPr lvl="4"/>
            <a:r>
              <a:rPr lang="en-US" sz="2000" u="sng" dirty="0" smtClean="0"/>
              <a:t>But be sure to explain how it supports your thesis</a:t>
            </a:r>
            <a:r>
              <a:rPr lang="en-US" sz="2000" dirty="0" smtClean="0"/>
              <a:t>!</a:t>
            </a:r>
            <a:endParaRPr lang="en-US" sz="2000" dirty="0"/>
          </a:p>
          <a:p>
            <a:endParaRPr lang="en-US" sz="2000"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550424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Organizing/Writing</a:t>
            </a:r>
          </a:p>
        </p:txBody>
      </p:sp>
      <p:sp>
        <p:nvSpPr>
          <p:cNvPr id="3" name="Content Placeholder 2"/>
          <p:cNvSpPr>
            <a:spLocks noGrp="1"/>
          </p:cNvSpPr>
          <p:nvPr>
            <p:ph idx="1"/>
          </p:nvPr>
        </p:nvSpPr>
        <p:spPr/>
        <p:txBody>
          <a:bodyPr/>
          <a:lstStyle/>
          <a:p>
            <a:r>
              <a:rPr lang="en-US" sz="2000" dirty="0"/>
              <a:t>Organize/</a:t>
            </a:r>
            <a:r>
              <a:rPr lang="en-US" sz="2000" dirty="0" smtClean="0"/>
              <a:t>Write</a:t>
            </a:r>
          </a:p>
          <a:p>
            <a:pPr lvl="2"/>
            <a:r>
              <a:rPr lang="en-US" sz="2000" dirty="0"/>
              <a:t>Paragraph 5: Conclusion</a:t>
            </a:r>
          </a:p>
          <a:p>
            <a:pPr lvl="3"/>
            <a:r>
              <a:rPr lang="en-US" sz="2000" dirty="0"/>
              <a:t>Alert, essay is </a:t>
            </a:r>
            <a:r>
              <a:rPr lang="en-US" sz="2000" dirty="0" smtClean="0"/>
              <a:t>ending</a:t>
            </a:r>
          </a:p>
          <a:p>
            <a:pPr lvl="4"/>
            <a:r>
              <a:rPr lang="en-US" sz="2000" dirty="0" smtClean="0"/>
              <a:t>“In conclusion”, “as can be seen”, “clearly”, “the examples above show</a:t>
            </a:r>
            <a:r>
              <a:rPr lang="en-US" sz="2000" dirty="0" smtClean="0"/>
              <a:t>”. Again, don’t be fancy or innovative here</a:t>
            </a:r>
            <a:r>
              <a:rPr lang="is-IS" sz="2000" dirty="0" smtClean="0"/>
              <a:t>…just clear</a:t>
            </a:r>
            <a:endParaRPr lang="en-US" sz="2000" dirty="0"/>
          </a:p>
          <a:p>
            <a:pPr lvl="3"/>
            <a:r>
              <a:rPr lang="en-US" sz="2000" dirty="0"/>
              <a:t>Summarize</a:t>
            </a:r>
          </a:p>
          <a:p>
            <a:pPr lvl="3"/>
            <a:r>
              <a:rPr lang="en-US" sz="2000" dirty="0"/>
              <a:t>Maybe discuss your examples as evidence against contrary </a:t>
            </a:r>
            <a:r>
              <a:rPr lang="en-US" sz="2000" dirty="0" smtClean="0"/>
              <a:t>argument</a:t>
            </a:r>
          </a:p>
          <a:p>
            <a:pPr lvl="3"/>
            <a:r>
              <a:rPr lang="en-US" sz="2000" dirty="0" smtClean="0"/>
              <a:t>To strengthen: take your argument one step further. </a:t>
            </a:r>
          </a:p>
          <a:p>
            <a:pPr lvl="4"/>
            <a:r>
              <a:rPr lang="en-US" sz="2000" dirty="0" smtClean="0"/>
              <a:t>Since I believe blah, then blah</a:t>
            </a:r>
            <a:endParaRPr lang="en-US" sz="2000" dirty="0"/>
          </a:p>
          <a:p>
            <a:pPr lvl="2"/>
            <a:endParaRPr lang="en-US" sz="2000" dirty="0"/>
          </a:p>
          <a:p>
            <a:endParaRPr lang="en-US" sz="2000"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472063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Proofreading</a:t>
            </a:r>
            <a:endParaRPr lang="en-US" dirty="0"/>
          </a:p>
        </p:txBody>
      </p:sp>
      <p:sp>
        <p:nvSpPr>
          <p:cNvPr id="3" name="Content Placeholder 2"/>
          <p:cNvSpPr>
            <a:spLocks noGrp="1"/>
          </p:cNvSpPr>
          <p:nvPr>
            <p:ph idx="1"/>
          </p:nvPr>
        </p:nvSpPr>
        <p:spPr>
          <a:xfrm>
            <a:off x="457200" y="1370879"/>
            <a:ext cx="8229600" cy="4648922"/>
          </a:xfrm>
        </p:spPr>
        <p:txBody>
          <a:bodyPr/>
          <a:lstStyle/>
          <a:p>
            <a:r>
              <a:rPr lang="en-US" dirty="0" smtClean="0"/>
              <a:t>Proofreading: note the following</a:t>
            </a:r>
          </a:p>
          <a:p>
            <a:pPr lvl="1"/>
            <a:r>
              <a:rPr lang="en-US" dirty="0" smtClean="0"/>
              <a:t>Streamline wordiness (no run-ons)</a:t>
            </a:r>
          </a:p>
          <a:p>
            <a:pPr lvl="1"/>
            <a:r>
              <a:rPr lang="en-US" dirty="0" smtClean="0"/>
              <a:t>Eliminate redundancy</a:t>
            </a:r>
          </a:p>
          <a:p>
            <a:pPr lvl="1"/>
            <a:r>
              <a:rPr lang="en-US" dirty="0" smtClean="0"/>
              <a:t>Don’t self-reference</a:t>
            </a:r>
          </a:p>
          <a:p>
            <a:pPr lvl="1"/>
            <a:r>
              <a:rPr lang="en-US" dirty="0" smtClean="0"/>
              <a:t>Active voice (first person is okay! But be consistent</a:t>
            </a:r>
            <a:r>
              <a:rPr lang="en-US" dirty="0" smtClean="0"/>
              <a:t>), not passive</a:t>
            </a:r>
            <a:endParaRPr lang="en-US" dirty="0" smtClean="0"/>
          </a:p>
          <a:p>
            <a:pPr lvl="1"/>
            <a:r>
              <a:rPr lang="en-US" dirty="0" smtClean="0"/>
              <a:t>Be specific, not vague</a:t>
            </a:r>
          </a:p>
          <a:p>
            <a:pPr lvl="1"/>
            <a:r>
              <a:rPr lang="en-US" dirty="0" smtClean="0"/>
              <a:t>Vary sentence structure</a:t>
            </a:r>
          </a:p>
          <a:p>
            <a:pPr lvl="1"/>
            <a:r>
              <a:rPr lang="en-US" dirty="0" smtClean="0"/>
              <a:t>Avoid slang</a:t>
            </a:r>
          </a:p>
          <a:p>
            <a:pPr lvl="1"/>
            <a:r>
              <a:rPr lang="en-US" dirty="0" smtClean="0"/>
              <a:t>Use proper grammar</a:t>
            </a:r>
          </a:p>
          <a:p>
            <a:pPr lvl="2"/>
            <a:r>
              <a:rPr lang="en-US" dirty="0" smtClean="0"/>
              <a:t>Subject/verb agreement</a:t>
            </a:r>
          </a:p>
          <a:p>
            <a:pPr lvl="2"/>
            <a:r>
              <a:rPr lang="en-US" dirty="0" smtClean="0"/>
              <a:t>No sentence fragments</a:t>
            </a:r>
          </a:p>
          <a:p>
            <a:pPr lvl="1"/>
            <a:r>
              <a:rPr lang="en-US" dirty="0" smtClean="0"/>
              <a:t>(If you struggle with this, let me know and I can give you some good practice material; note, a few mistakes wont hurt your score</a:t>
            </a:r>
            <a:r>
              <a:rPr lang="en-US" dirty="0" smtClean="0"/>
              <a:t>)</a:t>
            </a:r>
          </a:p>
          <a:p>
            <a:pPr lvl="1"/>
            <a:r>
              <a:rPr lang="en-US" dirty="0"/>
              <a:t>http://</a:t>
            </a:r>
            <a:r>
              <a:rPr lang="en-US" dirty="0" err="1"/>
              <a:t>www.hemingwayapp.com</a:t>
            </a:r>
            <a:r>
              <a:rPr lang="en-US" dirty="0"/>
              <a:t>/</a:t>
            </a:r>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1810483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essays and commentary</a:t>
            </a:r>
            <a:endParaRPr lang="en-US" dirty="0"/>
          </a:p>
        </p:txBody>
      </p:sp>
      <p:sp>
        <p:nvSpPr>
          <p:cNvPr id="3" name="Content Placeholder 2"/>
          <p:cNvSpPr>
            <a:spLocks noGrp="1"/>
          </p:cNvSpPr>
          <p:nvPr>
            <p:ph idx="1"/>
          </p:nvPr>
        </p:nvSpPr>
        <p:spPr/>
        <p:txBody>
          <a:bodyPr/>
          <a:lstStyle/>
          <a:p>
            <a:r>
              <a:rPr lang="en-US" dirty="0"/>
              <a:t>https://</a:t>
            </a:r>
            <a:r>
              <a:rPr lang="en-US" dirty="0" err="1"/>
              <a:t>www.ets.org</a:t>
            </a:r>
            <a:r>
              <a:rPr lang="en-US" dirty="0"/>
              <a:t>/</a:t>
            </a:r>
            <a:r>
              <a:rPr lang="en-US" dirty="0" err="1"/>
              <a:t>gre</a:t>
            </a:r>
            <a:r>
              <a:rPr lang="en-US" dirty="0"/>
              <a:t>/</a:t>
            </a:r>
            <a:r>
              <a:rPr lang="en-US" dirty="0" err="1"/>
              <a:t>revised_general</a:t>
            </a:r>
            <a:r>
              <a:rPr lang="en-US" dirty="0"/>
              <a:t>/prepare/</a:t>
            </a:r>
            <a:r>
              <a:rPr lang="en-US" dirty="0" err="1"/>
              <a:t>analytical_writing</a:t>
            </a:r>
            <a:r>
              <a:rPr lang="en-US" dirty="0"/>
              <a:t>/issue/</a:t>
            </a:r>
            <a:r>
              <a:rPr lang="en-US" dirty="0" err="1"/>
              <a:t>sample_responses</a:t>
            </a:r>
            <a:endParaRPr lang="en-US" dirty="0"/>
          </a:p>
          <a:p>
            <a:r>
              <a:rPr lang="en-US" dirty="0" smtClean="0">
                <a:hlinkClick r:id="rId2"/>
              </a:rPr>
              <a:t>http</a:t>
            </a:r>
            <a:r>
              <a:rPr lang="en-US" dirty="0">
                <a:hlinkClick r:id="rId2"/>
              </a:rPr>
              <a:t>://magoosh.com/gre/2013/student-issue-essay-analysis-part-ix</a:t>
            </a:r>
            <a:r>
              <a:rPr lang="en-US" dirty="0" smtClean="0">
                <a:hlinkClick r:id="rId2"/>
              </a:rPr>
              <a:t>/</a:t>
            </a:r>
            <a:endParaRPr lang="en-US" dirty="0" smtClean="0"/>
          </a:p>
          <a:p>
            <a:endParaRPr lang="en-US" dirty="0"/>
          </a:p>
          <a:p>
            <a:r>
              <a:rPr lang="en-US" dirty="0">
                <a:solidFill>
                  <a:schemeClr val="accent6">
                    <a:lumMod val="75000"/>
                  </a:schemeClr>
                </a:solidFill>
              </a:rPr>
              <a:t>http://</a:t>
            </a:r>
            <a:r>
              <a:rPr lang="en-US" dirty="0" err="1">
                <a:solidFill>
                  <a:schemeClr val="accent6">
                    <a:lumMod val="75000"/>
                  </a:schemeClr>
                </a:solidFill>
              </a:rPr>
              <a:t>magoosh.com</a:t>
            </a:r>
            <a:r>
              <a:rPr lang="en-US" dirty="0">
                <a:solidFill>
                  <a:schemeClr val="accent6">
                    <a:lumMod val="75000"/>
                  </a:schemeClr>
                </a:solidFill>
              </a:rPr>
              <a:t>/</a:t>
            </a:r>
            <a:r>
              <a:rPr lang="en-US" dirty="0" err="1">
                <a:solidFill>
                  <a:schemeClr val="accent6">
                    <a:lumMod val="75000"/>
                  </a:schemeClr>
                </a:solidFill>
              </a:rPr>
              <a:t>gre</a:t>
            </a:r>
            <a:r>
              <a:rPr lang="en-US" dirty="0">
                <a:solidFill>
                  <a:schemeClr val="accent6">
                    <a:lumMod val="75000"/>
                  </a:schemeClr>
                </a:solidFill>
              </a:rPr>
              <a:t>/2013/</a:t>
            </a:r>
            <a:r>
              <a:rPr lang="en-US" dirty="0" err="1">
                <a:solidFill>
                  <a:schemeClr val="accent6">
                    <a:lumMod val="75000"/>
                  </a:schemeClr>
                </a:solidFill>
              </a:rPr>
              <a:t>gre</a:t>
            </a:r>
            <a:r>
              <a:rPr lang="en-US" dirty="0">
                <a:solidFill>
                  <a:schemeClr val="accent6">
                    <a:lumMod val="75000"/>
                  </a:schemeClr>
                </a:solidFill>
              </a:rPr>
              <a:t>-essay-topics/</a:t>
            </a: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17260699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ETS comments</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177604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152400"/>
            <a:ext cx="5867400" cy="838200"/>
          </a:xfrm>
        </p:spPr>
        <p:txBody>
          <a:bodyPr/>
          <a:lstStyle/>
          <a:p>
            <a:pPr eaLnBrk="1" hangingPunct="1"/>
            <a:r>
              <a:rPr lang="en-US">
                <a:latin typeface="Calibri" charset="0"/>
                <a:cs typeface="Verdana" charset="0"/>
              </a:rPr>
              <a:t>Skills Assessed on the Analytical Writing Measure</a:t>
            </a:r>
          </a:p>
        </p:txBody>
      </p:sp>
      <p:sp>
        <p:nvSpPr>
          <p:cNvPr id="18435" name="Rectangle 3"/>
          <p:cNvSpPr>
            <a:spLocks noGrp="1" noChangeArrowheads="1"/>
          </p:cNvSpPr>
          <p:nvPr>
            <p:ph type="body" idx="1"/>
          </p:nvPr>
        </p:nvSpPr>
        <p:spPr>
          <a:xfrm>
            <a:off x="457200" y="1447800"/>
            <a:ext cx="8153400" cy="4800600"/>
          </a:xfrm>
        </p:spPr>
        <p:txBody>
          <a:bodyPr/>
          <a:lstStyle/>
          <a:p>
            <a:pPr eaLnBrk="1" hangingPunct="1"/>
            <a:r>
              <a:rPr lang="en-US">
                <a:latin typeface="Calibri" charset="0"/>
                <a:cs typeface="Verdana" charset="0"/>
              </a:rPr>
              <a:t>Integrates the assessment of critical thinking and                       analytical writing</a:t>
            </a:r>
          </a:p>
          <a:p>
            <a:pPr eaLnBrk="1" hangingPunct="1"/>
            <a:r>
              <a:rPr lang="en-US">
                <a:latin typeface="Calibri" charset="0"/>
                <a:cs typeface="Verdana" charset="0"/>
              </a:rPr>
              <a:t>Assesses ability to </a:t>
            </a:r>
          </a:p>
          <a:p>
            <a:pPr lvl="1" eaLnBrk="1" hangingPunct="1"/>
            <a:r>
              <a:rPr lang="en-US">
                <a:latin typeface="Calibri" charset="0"/>
                <a:ea typeface="Verdana" charset="0"/>
                <a:cs typeface="Verdana" charset="0"/>
              </a:rPr>
              <a:t>Articulate and support complex ideas</a:t>
            </a:r>
          </a:p>
          <a:p>
            <a:pPr lvl="1" eaLnBrk="1" hangingPunct="1"/>
            <a:r>
              <a:rPr lang="en-US">
                <a:latin typeface="Calibri" charset="0"/>
                <a:ea typeface="Verdana" charset="0"/>
                <a:cs typeface="Verdana" charset="0"/>
              </a:rPr>
              <a:t>Construct and evaluate arguments</a:t>
            </a:r>
          </a:p>
          <a:p>
            <a:pPr lvl="1" eaLnBrk="1" hangingPunct="1"/>
            <a:r>
              <a:rPr lang="en-US">
                <a:latin typeface="Calibri" charset="0"/>
                <a:ea typeface="Verdana" charset="0"/>
                <a:cs typeface="Verdana" charset="0"/>
              </a:rPr>
              <a:t>Sustain a focused and coherent discussion</a:t>
            </a:r>
          </a:p>
          <a:p>
            <a:pPr eaLnBrk="1" hangingPunct="1"/>
            <a:r>
              <a:rPr lang="en-US">
                <a:latin typeface="Calibri" charset="0"/>
                <a:cs typeface="Verdana" charset="0"/>
              </a:rPr>
              <a:t>Does not assess specific content knowledge</a:t>
            </a:r>
          </a:p>
          <a:p>
            <a:pPr eaLnBrk="1" hangingPunct="1"/>
            <a:endParaRPr lang="en-US" sz="2000">
              <a:latin typeface="Calibri" charset="0"/>
              <a:cs typeface="Verdana" charset="0"/>
            </a:endParaRPr>
          </a:p>
          <a:p>
            <a:pPr eaLnBrk="1" hangingPunct="1"/>
            <a:endParaRPr lang="en-US" sz="2000">
              <a:latin typeface="Calibri" charset="0"/>
              <a:cs typeface="Verdana"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AC288D8E-971D-EA48-8BD3-7910D15C1C60}" type="slidenum">
              <a:rPr lang="en-US" sz="1000">
                <a:solidFill>
                  <a:srgbClr val="7F7F7F"/>
                </a:solidFill>
                <a:latin typeface="Calibri" charset="0"/>
              </a:rPr>
              <a:pPr algn="r" eaLnBrk="1" hangingPunct="1"/>
              <a:t>3</a:t>
            </a:fld>
            <a:endParaRPr lang="en-US" sz="1400">
              <a:solidFill>
                <a:srgbClr val="7F7F7F"/>
              </a:solidFill>
              <a:latin typeface="Calibri" charset="0"/>
            </a:endParaRPr>
          </a:p>
        </p:txBody>
      </p:sp>
      <p:pic>
        <p:nvPicPr>
          <p:cNvPr id="18437" name="Picture 1"/>
          <p:cNvPicPr>
            <a:picLocks noChangeAspect="1" noChangeArrowheads="1"/>
          </p:cNvPicPr>
          <p:nvPr/>
        </p:nvPicPr>
        <p:blipFill>
          <a:blip r:embed="rId3">
            <a:extLst>
              <a:ext uri="{28A0092B-C50C-407E-A947-70E740481C1C}">
                <a14:useLocalDpi xmlns:a14="http://schemas.microsoft.com/office/drawing/2010/main" val="0"/>
              </a:ext>
            </a:extLst>
          </a:blip>
          <a:srcRect l="4388" t="6496" r="3473" b="2571"/>
          <a:stretch>
            <a:fillRect/>
          </a:stretch>
        </p:blipFill>
        <p:spPr bwMode="auto">
          <a:xfrm>
            <a:off x="6934200" y="3810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7182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152400"/>
            <a:ext cx="6019800" cy="838200"/>
          </a:xfrm>
        </p:spPr>
        <p:txBody>
          <a:bodyPr/>
          <a:lstStyle/>
          <a:p>
            <a:pPr eaLnBrk="1" hangingPunct="1"/>
            <a:r>
              <a:rPr lang="en-US">
                <a:latin typeface="Calibri" charset="0"/>
                <a:cs typeface="Verdana" charset="0"/>
              </a:rPr>
              <a:t>How Essay Responses Are Evaluated</a:t>
            </a:r>
          </a:p>
        </p:txBody>
      </p:sp>
      <p:sp>
        <p:nvSpPr>
          <p:cNvPr id="22531" name="Rectangle 3"/>
          <p:cNvSpPr>
            <a:spLocks noGrp="1" noChangeArrowheads="1"/>
          </p:cNvSpPr>
          <p:nvPr>
            <p:ph type="body" idx="1"/>
          </p:nvPr>
        </p:nvSpPr>
        <p:spPr>
          <a:xfrm>
            <a:off x="533400" y="1600200"/>
            <a:ext cx="8153400" cy="4648200"/>
          </a:xfrm>
        </p:spPr>
        <p:txBody>
          <a:bodyPr/>
          <a:lstStyle/>
          <a:p>
            <a:pPr marL="0" indent="0" eaLnBrk="1" hangingPunct="1">
              <a:buFont typeface="Times" charset="0"/>
              <a:buNone/>
            </a:pPr>
            <a:r>
              <a:rPr lang="en-US">
                <a:latin typeface="Calibri" charset="0"/>
                <a:cs typeface="Verdana" charset="0"/>
              </a:rPr>
              <a:t>Trained </a:t>
            </a:r>
            <a:r>
              <a:rPr lang="en-US" i="1">
                <a:latin typeface="Calibri" charset="0"/>
                <a:cs typeface="Verdana" charset="0"/>
              </a:rPr>
              <a:t>GRE</a:t>
            </a:r>
            <a:r>
              <a:rPr lang="en-US">
                <a:latin typeface="Calibri" charset="0"/>
                <a:cs typeface="Verdana" charset="0"/>
              </a:rPr>
              <a:t>® readers evaluate each response for its overall quality based on how well the test taker:</a:t>
            </a:r>
          </a:p>
          <a:p>
            <a:pPr marL="288925" lvl="1" indent="-284163" eaLnBrk="1" hangingPunct="1">
              <a:buFont typeface="Arial" charset="0"/>
              <a:buChar char="•"/>
            </a:pPr>
            <a:r>
              <a:rPr lang="en-US">
                <a:latin typeface="Calibri" charset="0"/>
                <a:ea typeface="Verdana" charset="0"/>
                <a:cs typeface="Verdana" charset="0"/>
              </a:rPr>
              <a:t>Responds to the specific task instructions </a:t>
            </a:r>
          </a:p>
          <a:p>
            <a:pPr marL="288925" lvl="1" indent="-284163" eaLnBrk="1" hangingPunct="1">
              <a:buFont typeface="Arial" charset="0"/>
              <a:buChar char="•"/>
            </a:pPr>
            <a:r>
              <a:rPr lang="en-US">
                <a:latin typeface="Calibri" charset="0"/>
                <a:ea typeface="Verdana" charset="0"/>
                <a:cs typeface="Verdana" charset="0"/>
              </a:rPr>
              <a:t>Considers the complexities of the issue or identifies and analyzes important features of the argument </a:t>
            </a:r>
          </a:p>
          <a:p>
            <a:pPr marL="288925" lvl="1" indent="-284163" eaLnBrk="1" hangingPunct="1">
              <a:buFont typeface="Arial" charset="0"/>
              <a:buChar char="•"/>
            </a:pPr>
            <a:r>
              <a:rPr lang="en-US">
                <a:latin typeface="Calibri" charset="0"/>
                <a:ea typeface="Verdana" charset="0"/>
                <a:cs typeface="Verdana" charset="0"/>
              </a:rPr>
              <a:t>Organizes, develops and expresses his/her ideas </a:t>
            </a:r>
          </a:p>
          <a:p>
            <a:pPr marL="288925" lvl="1" indent="-284163" eaLnBrk="1" hangingPunct="1">
              <a:buFont typeface="Arial" charset="0"/>
              <a:buChar char="•"/>
            </a:pPr>
            <a:r>
              <a:rPr lang="en-US">
                <a:latin typeface="Calibri" charset="0"/>
                <a:ea typeface="Verdana" charset="0"/>
                <a:cs typeface="Verdana" charset="0"/>
              </a:rPr>
              <a:t>Supports his/her ideas with relevant reasons and/or examples </a:t>
            </a:r>
          </a:p>
          <a:p>
            <a:pPr marL="288925" lvl="1" indent="-284163" eaLnBrk="1" hangingPunct="1">
              <a:buFont typeface="Arial" charset="0"/>
              <a:buChar char="•"/>
            </a:pPr>
            <a:r>
              <a:rPr lang="en-US">
                <a:latin typeface="Calibri" charset="0"/>
                <a:ea typeface="Verdana" charset="0"/>
                <a:cs typeface="Verdana" charset="0"/>
              </a:rPr>
              <a:t>Controls the elements of standard written English </a:t>
            </a: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A4A6B8EB-C8F9-D544-9983-C55251EE5B0E}" type="slidenum">
              <a:rPr lang="en-US" sz="1000">
                <a:solidFill>
                  <a:srgbClr val="7F7F7F"/>
                </a:solidFill>
                <a:latin typeface="Calibri" charset="0"/>
              </a:rPr>
              <a:pPr algn="r" eaLnBrk="1" hangingPunct="1"/>
              <a:t>4</a:t>
            </a:fld>
            <a:endParaRPr lang="en-US" sz="1400">
              <a:solidFill>
                <a:srgbClr val="7F7F7F"/>
              </a:solidFill>
              <a:latin typeface="Calibri" charset="0"/>
            </a:endParaRPr>
          </a:p>
        </p:txBody>
      </p:sp>
    </p:spTree>
    <p:extLst>
      <p:ext uri="{BB962C8B-B14F-4D97-AF65-F5344CB8AC3E}">
        <p14:creationId xmlns:p14="http://schemas.microsoft.com/office/powerpoint/2010/main" val="14931202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152400"/>
            <a:ext cx="6019800" cy="838200"/>
          </a:xfrm>
        </p:spPr>
        <p:txBody>
          <a:bodyPr/>
          <a:lstStyle/>
          <a:p>
            <a:pPr eaLnBrk="1" hangingPunct="1"/>
            <a:r>
              <a:rPr lang="en-US">
                <a:latin typeface="Calibri" charset="0"/>
                <a:cs typeface="Verdana" charset="0"/>
              </a:rPr>
              <a:t>Selected Score Level Descriptions</a:t>
            </a:r>
          </a:p>
        </p:txBody>
      </p:sp>
      <p:sp>
        <p:nvSpPr>
          <p:cNvPr id="28675" name="Rectangle 3"/>
          <p:cNvSpPr>
            <a:spLocks noGrp="1" noChangeArrowheads="1"/>
          </p:cNvSpPr>
          <p:nvPr>
            <p:ph type="body" idx="1"/>
          </p:nvPr>
        </p:nvSpPr>
        <p:spPr>
          <a:xfrm>
            <a:off x="381000" y="1219200"/>
            <a:ext cx="8534400" cy="5181600"/>
          </a:xfrm>
        </p:spPr>
        <p:txBody>
          <a:bodyPr/>
          <a:lstStyle/>
          <a:p>
            <a:pPr eaLnBrk="1" hangingPunct="1">
              <a:buFont typeface="Times" charset="0"/>
              <a:buNone/>
            </a:pPr>
            <a:r>
              <a:rPr lang="en-US" sz="2000" b="1">
                <a:latin typeface="Calibri" charset="0"/>
                <a:cs typeface="Verdana" charset="0"/>
              </a:rPr>
              <a:t>5.5 and 6 </a:t>
            </a:r>
            <a:r>
              <a:rPr lang="en-US" sz="2000">
                <a:latin typeface="Calibri" charset="0"/>
                <a:cs typeface="Verdana" charset="0"/>
              </a:rPr>
              <a:t>— Sustains insightful, in-depth analyses of complex ideas; develops and supports main points with logically compelling reasons and/or highly persuasive examples; is well focused and well organized; skillfully uses sentence variety and precise vocabulary to convey meaning effectively; demonstrates superior facility with sentence structure and language usage but may have minor errors that do not interfere with meaning.</a:t>
            </a:r>
          </a:p>
          <a:p>
            <a:pPr eaLnBrk="1" hangingPunct="1">
              <a:spcBef>
                <a:spcPct val="0"/>
              </a:spcBef>
              <a:buFont typeface="Times" charset="0"/>
              <a:buNone/>
            </a:pPr>
            <a:endParaRPr lang="en-US" sz="900">
              <a:latin typeface="Calibri" charset="0"/>
              <a:cs typeface="Verdana" charset="0"/>
            </a:endParaRPr>
          </a:p>
          <a:p>
            <a:pPr eaLnBrk="1" hangingPunct="1">
              <a:spcBef>
                <a:spcPct val="0"/>
              </a:spcBef>
              <a:buFont typeface="Times" charset="0"/>
              <a:buNone/>
            </a:pPr>
            <a:r>
              <a:rPr lang="en-US" sz="2000" b="1">
                <a:latin typeface="Calibri" charset="0"/>
                <a:cs typeface="Verdana" charset="0"/>
              </a:rPr>
              <a:t>3.5 and 4 </a:t>
            </a:r>
            <a:r>
              <a:rPr lang="en-US" sz="2000">
                <a:latin typeface="Calibri" charset="0"/>
                <a:cs typeface="Verdana" charset="0"/>
              </a:rPr>
              <a:t>— Provides competent analysis of complex ideas; develops and supports main points with relevant reasons and/or examples; is adequately organized; conveys meaning with reasonable clarity; demonstrates satisfactory control of sentence structure and language usage but may have some errors that affect clarity. </a:t>
            </a:r>
          </a:p>
          <a:p>
            <a:pPr eaLnBrk="1" hangingPunct="1">
              <a:spcBef>
                <a:spcPct val="0"/>
              </a:spcBef>
              <a:buFont typeface="Times" charset="0"/>
              <a:buNone/>
            </a:pPr>
            <a:endParaRPr lang="en-US" sz="900">
              <a:latin typeface="Calibri" charset="0"/>
              <a:cs typeface="Verdana" charset="0"/>
            </a:endParaRPr>
          </a:p>
          <a:p>
            <a:pPr eaLnBrk="1" hangingPunct="1">
              <a:spcBef>
                <a:spcPct val="0"/>
              </a:spcBef>
              <a:buFont typeface="Times" charset="0"/>
              <a:buNone/>
            </a:pPr>
            <a:r>
              <a:rPr lang="en-US" sz="2000" b="1">
                <a:latin typeface="Calibri" charset="0"/>
                <a:cs typeface="Verdana" charset="0"/>
              </a:rPr>
              <a:t>1.5 and 2 </a:t>
            </a:r>
            <a:r>
              <a:rPr lang="en-US" sz="2000">
                <a:latin typeface="Calibri" charset="0"/>
                <a:cs typeface="Verdana" charset="0"/>
              </a:rPr>
              <a:t>— Displays serious weaknesses in analytical writing. The writing is seriously flawed in at least one of the following ways: serious lack of analysis or development; lack of organization; serious and frequent problems in sentence structure or language usage, with errors that obscure meaning.</a:t>
            </a: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A1B52980-1D55-7243-8BF2-C561F367E542}" type="slidenum">
              <a:rPr lang="en-US" sz="1000">
                <a:solidFill>
                  <a:srgbClr val="7F7F7F"/>
                </a:solidFill>
                <a:latin typeface="Calibri" charset="0"/>
              </a:rPr>
              <a:pPr algn="r" eaLnBrk="1" hangingPunct="1"/>
              <a:t>5</a:t>
            </a:fld>
            <a:endParaRPr lang="en-US" sz="1000">
              <a:solidFill>
                <a:srgbClr val="7F7F7F"/>
              </a:solidFill>
              <a:latin typeface="Calibri" charset="0"/>
            </a:endParaRPr>
          </a:p>
        </p:txBody>
      </p:sp>
    </p:spTree>
    <p:extLst>
      <p:ext uri="{BB962C8B-B14F-4D97-AF65-F5344CB8AC3E}">
        <p14:creationId xmlns:p14="http://schemas.microsoft.com/office/powerpoint/2010/main" val="41422498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5943600" cy="838200"/>
          </a:xfrm>
        </p:spPr>
        <p:txBody>
          <a:bodyPr/>
          <a:lstStyle/>
          <a:p>
            <a:pPr eaLnBrk="1" hangingPunct="1"/>
            <a:r>
              <a:rPr lang="en-US">
                <a:latin typeface="Calibri" charset="0"/>
                <a:cs typeface="Verdana" charset="0"/>
              </a:rPr>
              <a:t>Directions for Analyze an Issue Task Variants</a:t>
            </a:r>
          </a:p>
        </p:txBody>
      </p:sp>
      <p:sp>
        <p:nvSpPr>
          <p:cNvPr id="81923" name="Rectangle 3"/>
          <p:cNvSpPr>
            <a:spLocks noGrp="1" noChangeArrowheads="1"/>
          </p:cNvSpPr>
          <p:nvPr>
            <p:ph type="body" idx="1"/>
          </p:nvPr>
        </p:nvSpPr>
        <p:spPr>
          <a:xfrm>
            <a:off x="533400" y="1524000"/>
            <a:ext cx="8153400" cy="4876800"/>
          </a:xfrm>
        </p:spPr>
        <p:txBody>
          <a:bodyPr>
            <a:normAutofit/>
          </a:bodyPr>
          <a:lstStyle/>
          <a:p>
            <a:pPr marL="0" indent="19050" eaLnBrk="1" hangingPunct="1">
              <a:spcAft>
                <a:spcPts val="300"/>
              </a:spcAft>
              <a:buClr>
                <a:srgbClr val="E46C0A"/>
              </a:buClr>
              <a:buFont typeface="Times" charset="0"/>
              <a:buNone/>
            </a:pPr>
            <a:r>
              <a:rPr lang="en-US" dirty="0">
                <a:latin typeface="Calibri" charset="0"/>
                <a:cs typeface="Verdana" charset="0"/>
              </a:rPr>
              <a:t>Candidates may be asked to focus their analysis of the given issue in a number of different ways:</a:t>
            </a:r>
          </a:p>
          <a:p>
            <a:pPr marL="0" indent="19050" eaLnBrk="1" hangingPunct="1">
              <a:spcAft>
                <a:spcPts val="300"/>
              </a:spcAft>
            </a:pPr>
            <a:r>
              <a:rPr lang="en-US" altLang="zh-CN" sz="2000" dirty="0">
                <a:latin typeface="Calibri" charset="0"/>
                <a:cs typeface="Verdana" charset="0"/>
              </a:rPr>
              <a:t>Write a response in which you discuss the extent to which you agree or disagree with the statement and explain your reasoning for the position you take. In developing and supporting your position, you should consider ways in which the statement might or might not hold true and explain how these considerations shape your position. </a:t>
            </a:r>
            <a:endParaRPr lang="en-US" sz="2000" b="1" dirty="0">
              <a:latin typeface="Calibri" charset="0"/>
              <a:cs typeface="Verdana" charset="0"/>
            </a:endParaRPr>
          </a:p>
          <a:p>
            <a:pPr marL="0" indent="19050" eaLnBrk="1" hangingPunct="1"/>
            <a:r>
              <a:rPr lang="en-US" altLang="zh-CN" sz="2000" dirty="0">
                <a:latin typeface="Calibri" charset="0"/>
                <a:cs typeface="Verdana" charset="0"/>
              </a:rPr>
              <a:t>Write a response in which you discuss the extent to which you agree or disagree with the recommendation and explain your reasoning for the position you take. In developing and supporting your position, describe specific circumstances in which adopting the recommendation would or would not be advantageous and explain how these examples </a:t>
            </a:r>
            <a:r>
              <a:rPr lang="en-US" altLang="zh-CN" sz="2000" dirty="0" smtClean="0">
                <a:latin typeface="Calibri" charset="0"/>
                <a:cs typeface="Verdana" charset="0"/>
              </a:rPr>
              <a:t>shape your </a:t>
            </a:r>
            <a:r>
              <a:rPr lang="en-US" altLang="zh-CN" sz="2000" dirty="0">
                <a:latin typeface="Calibri" charset="0"/>
                <a:cs typeface="Verdana" charset="0"/>
              </a:rPr>
              <a:t>position. </a:t>
            </a:r>
            <a:endParaRPr lang="en-US" sz="2000" dirty="0">
              <a:latin typeface="Calibri" charset="0"/>
              <a:cs typeface="Verdana" charset="0"/>
            </a:endParaRPr>
          </a:p>
          <a:p>
            <a:pPr marL="0" indent="19050" eaLnBrk="1" hangingPunct="1">
              <a:lnSpc>
                <a:spcPct val="80000"/>
              </a:lnSpc>
              <a:spcAft>
                <a:spcPct val="25000"/>
              </a:spcAft>
              <a:buClr>
                <a:srgbClr val="E46C0A"/>
              </a:buClr>
            </a:pPr>
            <a:endParaRPr lang="en-US" sz="1800" b="1" dirty="0">
              <a:latin typeface="Calibri" charset="0"/>
              <a:cs typeface="Verdana" charset="0"/>
            </a:endParaRPr>
          </a:p>
          <a:p>
            <a:pPr marL="0" indent="19050" eaLnBrk="1" hangingPunct="1">
              <a:lnSpc>
                <a:spcPct val="80000"/>
              </a:lnSpc>
              <a:buClr>
                <a:srgbClr val="E46C0A"/>
              </a:buClr>
              <a:buFont typeface="Times" charset="0"/>
              <a:buNone/>
            </a:pPr>
            <a:endParaRPr lang="en-US" sz="1800" dirty="0">
              <a:latin typeface="Calibri" charset="0"/>
              <a:cs typeface="Verdana"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9A21CB43-5A89-6244-93CB-470517FCFDC4}" type="slidenum">
              <a:rPr lang="en-US" sz="1000">
                <a:solidFill>
                  <a:srgbClr val="7F7F7F"/>
                </a:solidFill>
                <a:latin typeface="Calibri" charset="0"/>
              </a:rPr>
              <a:pPr algn="r" eaLnBrk="1" hangingPunct="1"/>
              <a:t>6</a:t>
            </a:fld>
            <a:endParaRPr lang="en-US" sz="1400">
              <a:solidFill>
                <a:srgbClr val="7F7F7F"/>
              </a:solidFill>
              <a:latin typeface="Calibri" charset="0"/>
            </a:endParaRPr>
          </a:p>
        </p:txBody>
      </p:sp>
    </p:spTree>
    <p:extLst>
      <p:ext uri="{BB962C8B-B14F-4D97-AF65-F5344CB8AC3E}">
        <p14:creationId xmlns:p14="http://schemas.microsoft.com/office/powerpoint/2010/main" val="267798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5943600" cy="838200"/>
          </a:xfrm>
        </p:spPr>
        <p:txBody>
          <a:bodyPr/>
          <a:lstStyle/>
          <a:p>
            <a:pPr eaLnBrk="1" hangingPunct="1"/>
            <a:r>
              <a:rPr lang="en-US">
                <a:latin typeface="Calibri" charset="0"/>
                <a:cs typeface="Verdana" charset="0"/>
              </a:rPr>
              <a:t>Directions for Analyze an Issue Task Variants (continued)</a:t>
            </a:r>
          </a:p>
        </p:txBody>
      </p:sp>
      <p:sp>
        <p:nvSpPr>
          <p:cNvPr id="38915" name="Rectangle 3"/>
          <p:cNvSpPr>
            <a:spLocks noGrp="1" noChangeArrowheads="1"/>
          </p:cNvSpPr>
          <p:nvPr>
            <p:ph type="body" idx="1"/>
          </p:nvPr>
        </p:nvSpPr>
        <p:spPr>
          <a:xfrm>
            <a:off x="609600" y="1293115"/>
            <a:ext cx="7924800" cy="4724400"/>
          </a:xfrm>
        </p:spPr>
        <p:txBody>
          <a:bodyPr/>
          <a:lstStyle/>
          <a:p>
            <a:pPr marL="346075" indent="-346075" eaLnBrk="1" hangingPunct="1">
              <a:spcAft>
                <a:spcPct val="25000"/>
              </a:spcAft>
            </a:pPr>
            <a:r>
              <a:rPr lang="en-US" altLang="zh-CN" sz="2000" dirty="0">
                <a:latin typeface="Calibri" charset="0"/>
                <a:cs typeface="Verdana" charset="0"/>
              </a:rPr>
              <a:t>Write a response in which you discuss the extent to which you agree or disagree with the claim and the reason on which that claim is based. </a:t>
            </a:r>
            <a:endParaRPr lang="en-US" sz="2000" dirty="0">
              <a:latin typeface="Calibri" charset="0"/>
              <a:cs typeface="Verdana" charset="0"/>
            </a:endParaRPr>
          </a:p>
          <a:p>
            <a:pPr marL="346075" indent="-346075" eaLnBrk="1" hangingPunct="1">
              <a:spcAft>
                <a:spcPct val="25000"/>
              </a:spcAft>
            </a:pPr>
            <a:r>
              <a:rPr lang="en-US" altLang="zh-CN" sz="2000" dirty="0">
                <a:latin typeface="Calibri" charset="0"/>
                <a:cs typeface="Verdana" charset="0"/>
              </a:rPr>
              <a:t>Write a response in which you discuss your views on the policy and explain your reasoning for the position you take. In developing and supporting your position, you should consider the possible consequences of implementing the policy and explain how these consequences shape your position. </a:t>
            </a:r>
            <a:endParaRPr lang="en-US" sz="2000" b="1" dirty="0">
              <a:latin typeface="Calibri" charset="0"/>
              <a:cs typeface="Verdana" charset="0"/>
            </a:endParaRPr>
          </a:p>
          <a:p>
            <a:pPr marL="346075" indent="-346075" eaLnBrk="1" hangingPunct="1">
              <a:spcAft>
                <a:spcPct val="25000"/>
              </a:spcAft>
            </a:pPr>
            <a:r>
              <a:rPr lang="en-US" altLang="zh-CN" sz="2000" dirty="0">
                <a:latin typeface="Calibri" charset="0"/>
                <a:cs typeface="Verdana" charset="0"/>
              </a:rPr>
              <a:t>Write a response in which you discuss which view more closely aligns with your own position and explain your reasoning for the position you take. In developing and supporting your position, you should address both of the views presented. </a:t>
            </a:r>
            <a:endParaRPr lang="en-US" altLang="zh-CN" sz="2000" dirty="0" smtClean="0">
              <a:latin typeface="Calibri" charset="0"/>
              <a:cs typeface="Verdana" charset="0"/>
            </a:endParaRPr>
          </a:p>
          <a:p>
            <a:pPr marL="346075" indent="-346075">
              <a:spcAft>
                <a:spcPct val="25000"/>
              </a:spcAft>
            </a:pPr>
            <a:r>
              <a:rPr lang="en-US" altLang="zh-CN" sz="2000" dirty="0">
                <a:latin typeface="Calibri" charset="0"/>
                <a:cs typeface="Verdana" charset="0"/>
              </a:rPr>
              <a:t>Write a response in which you discuss the extent to which you agree or disagree with the claim. In developing and supporting your position, be sure to address the most compelling reasons and/or examples that could be used to challenge your position.</a:t>
            </a:r>
            <a:endParaRPr lang="en-US" sz="2800" dirty="0">
              <a:latin typeface="Calibri" charset="0"/>
              <a:cs typeface="Verdana" charset="0"/>
            </a:endParaRPr>
          </a:p>
          <a:p>
            <a:pPr marL="346075" indent="-346075" eaLnBrk="1" hangingPunct="1">
              <a:spcAft>
                <a:spcPct val="25000"/>
              </a:spcAft>
            </a:pPr>
            <a:endParaRPr lang="en-US" sz="2000" dirty="0">
              <a:latin typeface="Calibri" charset="0"/>
              <a:cs typeface="Verdana"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EFE51BE-0484-6D4B-AFE6-59967A8611DD}" type="slidenum">
              <a:rPr lang="en-US" sz="1000">
                <a:solidFill>
                  <a:srgbClr val="7F7F7F"/>
                </a:solidFill>
                <a:latin typeface="Calibri" charset="0"/>
              </a:rPr>
              <a:pPr algn="r" eaLnBrk="1" hangingPunct="1"/>
              <a:t>7</a:t>
            </a:fld>
            <a:endParaRPr lang="en-US" sz="1400">
              <a:solidFill>
                <a:srgbClr val="7F7F7F"/>
              </a:solidFill>
              <a:latin typeface="Calibri" charset="0"/>
            </a:endParaRPr>
          </a:p>
        </p:txBody>
      </p:sp>
    </p:spTree>
    <p:extLst>
      <p:ext uri="{BB962C8B-B14F-4D97-AF65-F5344CB8AC3E}">
        <p14:creationId xmlns:p14="http://schemas.microsoft.com/office/powerpoint/2010/main" val="1476690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5943600" cy="838200"/>
          </a:xfrm>
        </p:spPr>
        <p:txBody>
          <a:bodyPr/>
          <a:lstStyle/>
          <a:p>
            <a:pPr eaLnBrk="1" hangingPunct="1"/>
            <a:r>
              <a:rPr lang="en-US">
                <a:latin typeface="Calibri" charset="0"/>
                <a:cs typeface="Verdana" charset="0"/>
              </a:rPr>
              <a:t>Analyze an Issue Task</a:t>
            </a:r>
          </a:p>
        </p:txBody>
      </p:sp>
      <p:sp>
        <p:nvSpPr>
          <p:cNvPr id="43011" name="Rectangle 3"/>
          <p:cNvSpPr>
            <a:spLocks noGrp="1" noChangeArrowheads="1"/>
          </p:cNvSpPr>
          <p:nvPr>
            <p:ph type="body" idx="1"/>
          </p:nvPr>
        </p:nvSpPr>
        <p:spPr>
          <a:xfrm>
            <a:off x="685800" y="1524000"/>
            <a:ext cx="7924800" cy="4572000"/>
          </a:xfrm>
        </p:spPr>
        <p:txBody>
          <a:bodyPr/>
          <a:lstStyle/>
          <a:p>
            <a:pPr marL="57150" indent="0" eaLnBrk="1" hangingPunct="1">
              <a:lnSpc>
                <a:spcPct val="90000"/>
              </a:lnSpc>
              <a:buFont typeface="Times" charset="0"/>
              <a:buNone/>
            </a:pPr>
            <a:r>
              <a:rPr lang="ja-JP" altLang="en-US" sz="2000" b="1">
                <a:latin typeface="Calibri" charset="0"/>
                <a:cs typeface="Verdana" charset="0"/>
              </a:rPr>
              <a:t>“</a:t>
            </a:r>
            <a:r>
              <a:rPr lang="en-US" sz="2000" b="1">
                <a:latin typeface="Calibri" charset="0"/>
                <a:cs typeface="Verdana" charset="0"/>
              </a:rPr>
              <a:t>As people rely more and more on technology to solve problems, the ability of humans to think for themselves will surely deteriorate.</a:t>
            </a:r>
            <a:r>
              <a:rPr lang="ja-JP" altLang="en-US" sz="2000" b="1">
                <a:latin typeface="Calibri" charset="0"/>
                <a:cs typeface="Verdana" charset="0"/>
              </a:rPr>
              <a:t>”</a:t>
            </a:r>
            <a:endParaRPr lang="en-US" sz="2000" b="1">
              <a:latin typeface="Calibri" charset="0"/>
              <a:cs typeface="Verdana" charset="0"/>
            </a:endParaRPr>
          </a:p>
          <a:p>
            <a:pPr marL="57150" indent="0" eaLnBrk="1" hangingPunct="1">
              <a:lnSpc>
                <a:spcPct val="90000"/>
              </a:lnSpc>
              <a:buFont typeface="Times" charset="0"/>
              <a:buNone/>
            </a:pPr>
            <a:endParaRPr lang="en-US" sz="2000">
              <a:solidFill>
                <a:srgbClr val="892225"/>
              </a:solidFill>
              <a:latin typeface="Calibri" charset="0"/>
              <a:cs typeface="Verdana" charset="0"/>
            </a:endParaRPr>
          </a:p>
          <a:p>
            <a:pPr marL="57150" indent="0" eaLnBrk="1" hangingPunct="1">
              <a:lnSpc>
                <a:spcPct val="90000"/>
              </a:lnSpc>
              <a:buFont typeface="Times" charset="0"/>
              <a:buNone/>
            </a:pPr>
            <a:r>
              <a:rPr lang="en-US" sz="2000">
                <a:latin typeface="Calibri" charset="0"/>
                <a:cs typeface="Verdana" charset="0"/>
              </a:rPr>
              <a:t>Discuss the extent to which you agree or disagree with the statement above and explain your reasoning for the position you take. In developing and supporting your position, you should consider ways in which the statement might or might not hold true and explain how those considerations shape your position.</a:t>
            </a: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FF37A5C4-9A9B-9C41-ABDB-DCD481D68C58}" type="slidenum">
              <a:rPr lang="en-US" sz="1000">
                <a:solidFill>
                  <a:srgbClr val="7F7F7F"/>
                </a:solidFill>
                <a:latin typeface="Calibri" charset="0"/>
              </a:rPr>
              <a:pPr algn="r" eaLnBrk="1" hangingPunct="1"/>
              <a:t>8</a:t>
            </a:fld>
            <a:endParaRPr lang="en-US" sz="1400">
              <a:solidFill>
                <a:srgbClr val="7F7F7F"/>
              </a:solidFill>
              <a:latin typeface="Calibri" charset="0"/>
            </a:endParaRPr>
          </a:p>
        </p:txBody>
      </p:sp>
    </p:spTree>
    <p:extLst>
      <p:ext uri="{BB962C8B-B14F-4D97-AF65-F5344CB8AC3E}">
        <p14:creationId xmlns:p14="http://schemas.microsoft.com/office/powerpoint/2010/main" val="23691264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152400"/>
            <a:ext cx="6019800" cy="838200"/>
          </a:xfrm>
        </p:spPr>
        <p:txBody>
          <a:bodyPr/>
          <a:lstStyle/>
          <a:p>
            <a:pPr eaLnBrk="1" hangingPunct="1"/>
            <a:r>
              <a:rPr lang="en-US">
                <a:latin typeface="Calibri" charset="0"/>
                <a:cs typeface="Verdana" charset="0"/>
              </a:rPr>
              <a:t>Strategies for Analyze an Issue Tasks</a:t>
            </a:r>
          </a:p>
        </p:txBody>
      </p:sp>
      <p:sp>
        <p:nvSpPr>
          <p:cNvPr id="114691" name="Rectangle 3"/>
          <p:cNvSpPr>
            <a:spLocks noGrp="1" noChangeArrowheads="1"/>
          </p:cNvSpPr>
          <p:nvPr>
            <p:ph type="body" idx="1"/>
          </p:nvPr>
        </p:nvSpPr>
        <p:spPr>
          <a:xfrm>
            <a:off x="685800" y="1600200"/>
            <a:ext cx="8001000" cy="4495800"/>
          </a:xfrm>
        </p:spPr>
        <p:txBody>
          <a:bodyPr rtlCol="0">
            <a:normAutofit/>
          </a:bodyPr>
          <a:lstStyle/>
          <a:p>
            <a:pPr marL="0" indent="0" eaLnBrk="1" fontAlgn="auto" hangingPunct="1">
              <a:spcAft>
                <a:spcPts val="0"/>
              </a:spcAft>
              <a:buFont typeface="Times" pitchFamily="18" charset="0"/>
              <a:buNone/>
              <a:defRPr/>
            </a:pPr>
            <a:r>
              <a:rPr lang="en-US" dirty="0">
                <a:ea typeface="Verdana" pitchFamily="34" charset="0"/>
              </a:rPr>
              <a:t>Questions to consider when approaching the </a:t>
            </a:r>
            <a:r>
              <a:rPr lang="en-US" dirty="0" smtClean="0">
                <a:ea typeface="Verdana" pitchFamily="34" charset="0"/>
              </a:rPr>
              <a:t>Issue </a:t>
            </a:r>
            <a:r>
              <a:rPr lang="en-US" dirty="0">
                <a:ea typeface="Verdana" pitchFamily="34" charset="0"/>
              </a:rPr>
              <a:t>task:</a:t>
            </a:r>
          </a:p>
          <a:p>
            <a:pPr eaLnBrk="1" fontAlgn="auto" hangingPunct="1">
              <a:spcAft>
                <a:spcPts val="0"/>
              </a:spcAft>
              <a:buFont typeface="Arial" pitchFamily="34" charset="0"/>
              <a:buChar char="•"/>
              <a:defRPr/>
            </a:pPr>
            <a:r>
              <a:rPr lang="en-US" sz="2000" dirty="0" smtClean="0">
                <a:ea typeface="Verdana" pitchFamily="34" charset="0"/>
              </a:rPr>
              <a:t>What precisely </a:t>
            </a:r>
            <a:r>
              <a:rPr lang="en-US" sz="2000" dirty="0">
                <a:ea typeface="Verdana" pitchFamily="34" charset="0"/>
              </a:rPr>
              <a:t>is the central issue?</a:t>
            </a:r>
          </a:p>
          <a:p>
            <a:pPr eaLnBrk="1" fontAlgn="auto" hangingPunct="1">
              <a:spcAft>
                <a:spcPts val="0"/>
              </a:spcAft>
              <a:buFont typeface="Arial" pitchFamily="34" charset="0"/>
              <a:buChar char="•"/>
              <a:defRPr/>
            </a:pPr>
            <a:r>
              <a:rPr lang="en-US" sz="2000" dirty="0">
                <a:ea typeface="Verdana" pitchFamily="34" charset="0"/>
              </a:rPr>
              <a:t>What precisely are the instructions asking me to do?</a:t>
            </a:r>
          </a:p>
          <a:p>
            <a:pPr eaLnBrk="1" fontAlgn="auto" hangingPunct="1">
              <a:spcAft>
                <a:spcPts val="0"/>
              </a:spcAft>
              <a:buFont typeface="Arial" pitchFamily="34" charset="0"/>
              <a:buChar char="•"/>
              <a:defRPr/>
            </a:pPr>
            <a:r>
              <a:rPr lang="en-US" sz="2000" dirty="0">
                <a:ea typeface="Verdana" pitchFamily="34" charset="0"/>
              </a:rPr>
              <a:t>Do I agree with all or with any part of the claim?  Why or why not?</a:t>
            </a:r>
          </a:p>
          <a:p>
            <a:pPr eaLnBrk="1" fontAlgn="auto" hangingPunct="1">
              <a:spcAft>
                <a:spcPts val="0"/>
              </a:spcAft>
              <a:buFont typeface="Arial" pitchFamily="34" charset="0"/>
              <a:buChar char="•"/>
              <a:defRPr/>
            </a:pPr>
            <a:r>
              <a:rPr lang="en-US" sz="2000" dirty="0">
                <a:ea typeface="Verdana" pitchFamily="34" charset="0"/>
              </a:rPr>
              <a:t>Do I agree with the claim only under certain circumstances? </a:t>
            </a:r>
            <a:r>
              <a:rPr lang="en-US" sz="2000" dirty="0" smtClean="0">
                <a:ea typeface="Verdana" pitchFamily="34" charset="0"/>
              </a:rPr>
              <a:t>What </a:t>
            </a:r>
            <a:r>
              <a:rPr lang="en-US" sz="2000" dirty="0">
                <a:ea typeface="Verdana" pitchFamily="34" charset="0"/>
              </a:rPr>
              <a:t>are those circumstances</a:t>
            </a:r>
            <a:r>
              <a:rPr lang="en-US" sz="2000" dirty="0" smtClean="0">
                <a:ea typeface="Verdana" pitchFamily="34" charset="0"/>
              </a:rPr>
              <a:t>?</a:t>
            </a:r>
          </a:p>
          <a:p>
            <a:pPr eaLnBrk="1" fontAlgn="auto" hangingPunct="1">
              <a:spcAft>
                <a:spcPts val="0"/>
              </a:spcAft>
              <a:buFont typeface="Arial" pitchFamily="34" charset="0"/>
              <a:buChar char="•"/>
              <a:defRPr/>
            </a:pPr>
            <a:r>
              <a:rPr lang="en-US" sz="2000" dirty="0" smtClean="0">
                <a:ea typeface="Verdana" pitchFamily="34" charset="0"/>
              </a:rPr>
              <a:t>Does the claim make certain assumptions? If so, are they reasonable?</a:t>
            </a:r>
            <a:endParaRPr lang="en-US" sz="2000" b="1" dirty="0" smtClean="0">
              <a:ea typeface="Verdana" pitchFamily="34" charset="0"/>
            </a:endParaRPr>
          </a:p>
          <a:p>
            <a:pPr eaLnBrk="1" fontAlgn="auto" hangingPunct="1">
              <a:spcAft>
                <a:spcPts val="0"/>
              </a:spcAft>
              <a:buFont typeface="Arial" pitchFamily="34" charset="0"/>
              <a:buChar char="•"/>
              <a:defRPr/>
            </a:pPr>
            <a:r>
              <a:rPr lang="en-US" sz="2000" dirty="0" smtClean="0">
                <a:ea typeface="Verdana" pitchFamily="34" charset="0"/>
              </a:rPr>
              <a:t>Do I need to explain how I interpret certain terms or concepts used in the claim?</a:t>
            </a:r>
          </a:p>
          <a:p>
            <a:pPr eaLnBrk="1" fontAlgn="auto" hangingPunct="1">
              <a:spcAft>
                <a:spcPts val="0"/>
              </a:spcAft>
              <a:buFont typeface="Arial" pitchFamily="34" charset="0"/>
              <a:buChar char="•"/>
              <a:defRPr/>
            </a:pPr>
            <a:r>
              <a:rPr lang="en-US" sz="2000" dirty="0" smtClean="0">
                <a:ea typeface="Verdana" pitchFamily="34" charset="0"/>
              </a:rPr>
              <a:t>If I take a certain position on the issue, what reasons support                my position?</a:t>
            </a: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FFBF14FA-212C-CD4D-AADA-DFE476E2BF5A}" type="slidenum">
              <a:rPr lang="en-US" sz="1000">
                <a:solidFill>
                  <a:srgbClr val="7F7F7F"/>
                </a:solidFill>
                <a:latin typeface="Calibri" charset="0"/>
              </a:rPr>
              <a:pPr algn="r" eaLnBrk="1" hangingPunct="1"/>
              <a:t>9</a:t>
            </a:fld>
            <a:endParaRPr lang="en-US" sz="1400">
              <a:solidFill>
                <a:srgbClr val="7F7F7F"/>
              </a:solidFill>
              <a:latin typeface="Calibri" charset="0"/>
            </a:endParaRPr>
          </a:p>
        </p:txBody>
      </p:sp>
      <p:pic>
        <p:nvPicPr>
          <p:cNvPr id="45061" name="Picture 2"/>
          <p:cNvPicPr>
            <a:picLocks noChangeAspect="1" noChangeArrowheads="1"/>
          </p:cNvPicPr>
          <p:nvPr/>
        </p:nvPicPr>
        <p:blipFill>
          <a:blip r:embed="rId3">
            <a:extLst>
              <a:ext uri="{28A0092B-C50C-407E-A947-70E740481C1C}">
                <a14:useLocalDpi xmlns:a14="http://schemas.microsoft.com/office/drawing/2010/main" val="0"/>
              </a:ext>
            </a:extLst>
          </a:blip>
          <a:srcRect l="1202"/>
          <a:stretch>
            <a:fillRect/>
          </a:stretch>
        </p:blipFill>
        <p:spPr bwMode="auto">
          <a:xfrm>
            <a:off x="7391400" y="457200"/>
            <a:ext cx="11747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330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6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6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kumimoji="0" sz="26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 format.thmx</Template>
  <TotalTime>5856</TotalTime>
  <Words>1657</Words>
  <Application>Microsoft Macintosh PowerPoint</Application>
  <PresentationFormat>On-screen Show (4:3)</PresentationFormat>
  <Paragraphs>159</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GRE format</vt:lpstr>
      <vt:lpstr>GRE TEST prep Analytical Writing</vt:lpstr>
      <vt:lpstr>ETS comments</vt:lpstr>
      <vt:lpstr>Skills Assessed on the Analytical Writing Measure</vt:lpstr>
      <vt:lpstr>How Essay Responses Are Evaluated</vt:lpstr>
      <vt:lpstr>Selected Score Level Descriptions</vt:lpstr>
      <vt:lpstr>Directions for Analyze an Issue Task Variants</vt:lpstr>
      <vt:lpstr>Directions for Analyze an Issue Task Variants (continued)</vt:lpstr>
      <vt:lpstr>Analyze an Issue Task</vt:lpstr>
      <vt:lpstr>Strategies for Analyze an Issue Tasks</vt:lpstr>
      <vt:lpstr>Strategies for Analyze an Issue Tasks (continued)</vt:lpstr>
      <vt:lpstr>General Reminders About the Analyze an Issue Task</vt:lpstr>
      <vt:lpstr>My tips</vt:lpstr>
      <vt:lpstr>Brainstorming about Issue essay</vt:lpstr>
      <vt:lpstr>Brainstorming practice</vt:lpstr>
      <vt:lpstr>Organizing/Writing</vt:lpstr>
      <vt:lpstr>Organizing/Writing</vt:lpstr>
      <vt:lpstr>Organizing/Writing</vt:lpstr>
      <vt:lpstr>Proofreading</vt:lpstr>
      <vt:lpstr>Example essays and commentary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Bowman</dc:creator>
  <cp:lastModifiedBy>Beth Bowman</cp:lastModifiedBy>
  <cp:revision>31</cp:revision>
  <dcterms:created xsi:type="dcterms:W3CDTF">2015-04-07T16:42:28Z</dcterms:created>
  <dcterms:modified xsi:type="dcterms:W3CDTF">2016-07-18T22:02:34Z</dcterms:modified>
</cp:coreProperties>
</file>