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75" r:id="rId3"/>
    <p:sldId id="276" r:id="rId4"/>
    <p:sldId id="277" r:id="rId5"/>
    <p:sldId id="280" r:id="rId6"/>
    <p:sldId id="281" r:id="rId7"/>
    <p:sldId id="285" r:id="rId8"/>
    <p:sldId id="301" r:id="rId9"/>
    <p:sldId id="296" r:id="rId10"/>
    <p:sldId id="295" r:id="rId11"/>
    <p:sldId id="297" r:id="rId12"/>
    <p:sldId id="300" r:id="rId13"/>
    <p:sldId id="302" r:id="rId14"/>
    <p:sldId id="30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5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FE3E4-A833-6148-A1F6-92A1A0D585DD}" type="datetimeFigureOut">
              <a:rPr lang="en-US" smtClean="0"/>
              <a:t>7/18/16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799B4-58CE-F14C-BE78-834B16EC16CC}" type="slidenum">
              <a:rPr lang="en-US" smtClean="0"/>
              <a:t>‹#›</a:t>
            </a:fld>
            <a:endParaRPr lang="en-US"/>
          </a:p>
        </p:txBody>
      </p:sp>
    </p:spTree>
    <p:extLst>
      <p:ext uri="{BB962C8B-B14F-4D97-AF65-F5344CB8AC3E}">
        <p14:creationId xmlns:p14="http://schemas.microsoft.com/office/powerpoint/2010/main" val="3518768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E6E01B17-534E-C841-94DF-E6C7C588B395}" type="slidenum">
              <a:rPr lang="en-US">
                <a:latin typeface="Calibri" charset="0"/>
              </a:rPr>
              <a:pPr/>
              <a:t>2</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EC13F77-F588-EE43-9171-F96D1A84C3A1}" type="slidenum">
              <a:rPr lang="en-US">
                <a:latin typeface="Calibri" charset="0"/>
              </a:rPr>
              <a:pPr/>
              <a:t>3</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B78FB97E-115A-E144-AF5C-0E8A4567A7BF}" type="slidenum">
              <a:rPr lang="en-US">
                <a:latin typeface="Calibri" charset="0"/>
              </a:rPr>
              <a:pPr/>
              <a:t>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A4BFD331-9BF2-2F48-B13A-C564559B2FA1}" type="slidenum">
              <a:rPr lang="en-US">
                <a:latin typeface="Calibri" charset="0"/>
              </a:rPr>
              <a:pPr/>
              <a:t>5</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47209F3E-EF5D-C141-BF2B-D8D16D6005A6}" type="slidenum">
              <a:rPr lang="en-US">
                <a:latin typeface="Calibri" charset="0"/>
              </a:rPr>
              <a:pPr/>
              <a:t>6</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smtClean="0"/>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smtClean="0"/>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smtClean="0"/>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1A333A-361A-A145-AFA6-DF4B58A8A05C}" type="datetimeFigureOut">
              <a:rPr lang="en-US" smtClean="0"/>
              <a:t>7/18/16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1F563-CEB9-514A-92C6-0F2679EBCB1A}" type="slidenum">
              <a:rPr lang="en-US" smtClean="0"/>
              <a:t>‹#›</a:t>
            </a:fld>
            <a:endParaRPr lang="en-US"/>
          </a:p>
        </p:txBody>
      </p:sp>
    </p:spTree>
    <p:extLst>
      <p:ext uri="{BB962C8B-B14F-4D97-AF65-F5344CB8AC3E}">
        <p14:creationId xmlns:p14="http://schemas.microsoft.com/office/powerpoint/2010/main" val="3790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smtClean="0"/>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690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smtClean="0">
                <a:solidFill>
                  <a:schemeClr val="tx1"/>
                </a:solidFill>
              </a:rPr>
              <a:t>GRE TEST prep</a:t>
            </a:r>
            <a:br>
              <a:rPr lang="en-US" sz="4000" b="1" dirty="0" smtClean="0">
                <a:solidFill>
                  <a:schemeClr val="tx1"/>
                </a:solidFill>
              </a:rPr>
            </a:br>
            <a:r>
              <a:rPr lang="en-US" sz="4000" b="1" dirty="0" smtClean="0">
                <a:solidFill>
                  <a:schemeClr val="tx1"/>
                </a:solidFill>
              </a:rPr>
              <a:t>Analytical Writing</a:t>
            </a:r>
            <a:endParaRPr lang="en-US" sz="4000" b="1" dirty="0">
              <a:solidFill>
                <a:schemeClr val="tx1"/>
              </a:solidFill>
            </a:endParaRPr>
          </a:p>
        </p:txBody>
      </p:sp>
      <p:sp>
        <p:nvSpPr>
          <p:cNvPr id="3" name="Subtitle 2"/>
          <p:cNvSpPr>
            <a:spLocks noGrp="1"/>
          </p:cNvSpPr>
          <p:nvPr>
            <p:ph type="subTitle" idx="1"/>
          </p:nvPr>
        </p:nvSpPr>
        <p:spPr/>
        <p:txBody>
          <a:bodyPr/>
          <a:lstStyle/>
          <a:p>
            <a:r>
              <a:rPr lang="en-US" dirty="0" smtClean="0"/>
              <a:t>Beth Bowman, Ph.D.</a:t>
            </a:r>
          </a:p>
          <a:p>
            <a:r>
              <a:rPr lang="en-US" dirty="0" smtClean="0"/>
              <a:t>VSSA GRE prep course</a:t>
            </a:r>
            <a:endParaRPr lang="en-US" dirty="0"/>
          </a:p>
        </p:txBody>
      </p:sp>
    </p:spTree>
    <p:extLst>
      <p:ext uri="{BB962C8B-B14F-4D97-AF65-F5344CB8AC3E}">
        <p14:creationId xmlns:p14="http://schemas.microsoft.com/office/powerpoint/2010/main" val="132471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approach</a:t>
            </a:r>
            <a:endParaRPr lang="en-US" dirty="0"/>
          </a:p>
        </p:txBody>
      </p:sp>
      <p:sp>
        <p:nvSpPr>
          <p:cNvPr id="3" name="Content Placeholder 2"/>
          <p:cNvSpPr>
            <a:spLocks noGrp="1"/>
          </p:cNvSpPr>
          <p:nvPr>
            <p:ph idx="1"/>
          </p:nvPr>
        </p:nvSpPr>
        <p:spPr>
          <a:xfrm>
            <a:off x="457200" y="1270190"/>
            <a:ext cx="8229600" cy="4216949"/>
          </a:xfrm>
        </p:spPr>
        <p:txBody>
          <a:bodyPr/>
          <a:lstStyle/>
          <a:p>
            <a:r>
              <a:rPr lang="en-US" sz="2000" dirty="0" smtClean="0"/>
              <a:t>1. ID conclusion </a:t>
            </a:r>
            <a:endParaRPr lang="en-US" sz="2000" dirty="0"/>
          </a:p>
          <a:p>
            <a:pPr lvl="1"/>
            <a:r>
              <a:rPr lang="en-US" dirty="0"/>
              <a:t>Therefore, </a:t>
            </a:r>
            <a:r>
              <a:rPr lang="en-US" dirty="0" smtClean="0"/>
              <a:t>Thus</a:t>
            </a:r>
            <a:r>
              <a:rPr lang="en-US" dirty="0"/>
              <a:t>, </a:t>
            </a:r>
            <a:r>
              <a:rPr lang="en-US" dirty="0" smtClean="0"/>
              <a:t>And so, Hence, Clearly, Consequently, As a result</a:t>
            </a:r>
            <a:endParaRPr lang="en-US" dirty="0"/>
          </a:p>
          <a:p>
            <a:r>
              <a:rPr lang="en-US" sz="2000" dirty="0" smtClean="0"/>
              <a:t>2</a:t>
            </a:r>
            <a:r>
              <a:rPr lang="en-US" sz="2000" dirty="0"/>
              <a:t>. ID premise </a:t>
            </a:r>
          </a:p>
          <a:p>
            <a:pPr lvl="1"/>
            <a:r>
              <a:rPr lang="en-US" dirty="0"/>
              <a:t>Why should you believe</a:t>
            </a:r>
          </a:p>
          <a:p>
            <a:pPr lvl="2"/>
            <a:r>
              <a:rPr lang="en-US" sz="2000" dirty="0"/>
              <a:t>Because, </a:t>
            </a:r>
            <a:r>
              <a:rPr lang="en-US" sz="2000" dirty="0" smtClean="0"/>
              <a:t>Due </a:t>
            </a:r>
            <a:r>
              <a:rPr lang="en-US" sz="2000" dirty="0"/>
              <a:t>to, </a:t>
            </a:r>
            <a:r>
              <a:rPr lang="en-US" sz="2000" dirty="0" smtClean="0"/>
              <a:t>Since</a:t>
            </a:r>
            <a:r>
              <a:rPr lang="en-US" sz="2000" dirty="0"/>
              <a:t>, </a:t>
            </a:r>
            <a:r>
              <a:rPr lang="en-US" sz="2000" dirty="0" smtClean="0"/>
              <a:t>Based on, In view of, In light of, Given that</a:t>
            </a:r>
            <a:endParaRPr lang="en-US" sz="2000" dirty="0"/>
          </a:p>
          <a:p>
            <a:r>
              <a:rPr lang="en-US" sz="2000" dirty="0" smtClean="0"/>
              <a:t>3</a:t>
            </a:r>
            <a:r>
              <a:rPr lang="en-US" sz="2000" dirty="0"/>
              <a:t>. ID assumptions </a:t>
            </a:r>
            <a:endParaRPr lang="en-US" sz="2000" dirty="0" smtClean="0"/>
          </a:p>
          <a:p>
            <a:pPr lvl="1"/>
            <a:r>
              <a:rPr lang="en-US" dirty="0" smtClean="0"/>
              <a:t>Sampling Assumptions: small group is representative</a:t>
            </a:r>
          </a:p>
          <a:p>
            <a:pPr lvl="1"/>
            <a:r>
              <a:rPr lang="en-US" dirty="0" smtClean="0"/>
              <a:t>Analogy Assumption: A=B in one entity is true for another</a:t>
            </a:r>
          </a:p>
          <a:p>
            <a:pPr lvl="1"/>
            <a:r>
              <a:rPr lang="en-US" dirty="0" smtClean="0"/>
              <a:t>Causal Assumption: A causes B  when there is only a correlation</a:t>
            </a:r>
          </a:p>
          <a:p>
            <a:r>
              <a:rPr lang="en-US" sz="2000" dirty="0" smtClean="0"/>
              <a:t>4. ID words that need clarifying/defining</a:t>
            </a:r>
          </a:p>
          <a:p>
            <a:r>
              <a:rPr lang="en-US" sz="2000" dirty="0" smtClean="0"/>
              <a:t>5. ID ways statement can be strengthened</a:t>
            </a:r>
            <a:endParaRPr lang="en-US" sz="2000" dirty="0"/>
          </a:p>
          <a:p>
            <a:endParaRPr lang="en-US" sz="2000" dirty="0" smtClean="0"/>
          </a:p>
          <a:p>
            <a:endParaRPr lang="en-US" sz="2000" dirty="0"/>
          </a:p>
          <a:p>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329523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Example prompts</a:t>
            </a:r>
          </a:p>
          <a:p>
            <a:endParaRPr lang="en-US" dirty="0"/>
          </a:p>
          <a:p>
            <a:r>
              <a:rPr lang="en-US" dirty="0"/>
              <a:t>https://</a:t>
            </a:r>
            <a:r>
              <a:rPr lang="en-US" dirty="0" err="1"/>
              <a:t>www.ets.org</a:t>
            </a:r>
            <a:r>
              <a:rPr lang="en-US" dirty="0"/>
              <a:t>/</a:t>
            </a:r>
            <a:r>
              <a:rPr lang="en-US" dirty="0" err="1"/>
              <a:t>gre</a:t>
            </a:r>
            <a:r>
              <a:rPr lang="en-US" dirty="0"/>
              <a:t>/</a:t>
            </a:r>
            <a:r>
              <a:rPr lang="en-US" dirty="0" err="1"/>
              <a:t>revised_general</a:t>
            </a:r>
            <a:r>
              <a:rPr lang="en-US" dirty="0"/>
              <a:t>/prepare/</a:t>
            </a:r>
            <a:r>
              <a:rPr lang="en-US" dirty="0" err="1"/>
              <a:t>analytical_writing</a:t>
            </a:r>
            <a:r>
              <a:rPr lang="en-US" dirty="0"/>
              <a:t>/argument/pool</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1259459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a:xfrm>
            <a:off x="457200" y="1516033"/>
            <a:ext cx="8229600" cy="4216949"/>
          </a:xfrm>
        </p:spPr>
        <p:txBody>
          <a:bodyPr/>
          <a:lstStyle/>
          <a:p>
            <a:r>
              <a:rPr lang="en-US" dirty="0" smtClean="0"/>
              <a:t>Set up/organization</a:t>
            </a:r>
          </a:p>
          <a:p>
            <a:pPr lvl="1"/>
            <a:r>
              <a:rPr lang="en-US" dirty="0" smtClean="0"/>
              <a:t>Even more cookie cutter than Issue</a:t>
            </a:r>
          </a:p>
          <a:p>
            <a:pPr lvl="1"/>
            <a:r>
              <a:rPr lang="en-US" dirty="0" smtClean="0"/>
              <a:t>Paragraph 1: 3-4 sentences</a:t>
            </a:r>
          </a:p>
          <a:p>
            <a:pPr lvl="2"/>
            <a:r>
              <a:rPr lang="en-US" sz="2000" dirty="0" smtClean="0"/>
              <a:t>Do not be flowery here!! Be formulaic and just state facts!</a:t>
            </a:r>
          </a:p>
          <a:p>
            <a:pPr lvl="2"/>
            <a:r>
              <a:rPr lang="en-US" sz="2000" dirty="0" smtClean="0"/>
              <a:t>Summarize statement; state that argument is weak</a:t>
            </a:r>
          </a:p>
          <a:p>
            <a:pPr lvl="2"/>
            <a:r>
              <a:rPr lang="en-US" sz="2000" dirty="0" smtClean="0"/>
              <a:t>The argument makes a number of unwarranted assumptions regarding the corporation’s proposed move from Middleburg to Corporateville. Taken as a whole, these unstated assumptions render the argument highly suspect. Indeed, if these unstated assumptions do not hold true, then the argument totally falls apart.</a:t>
            </a:r>
          </a:p>
        </p:txBody>
      </p:sp>
    </p:spTree>
    <p:extLst>
      <p:ext uri="{BB962C8B-B14F-4D97-AF65-F5344CB8AC3E}">
        <p14:creationId xmlns:p14="http://schemas.microsoft.com/office/powerpoint/2010/main" val="276558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a:xfrm>
            <a:off x="0" y="996348"/>
            <a:ext cx="8686800" cy="4647176"/>
          </a:xfrm>
        </p:spPr>
        <p:txBody>
          <a:bodyPr/>
          <a:lstStyle/>
          <a:p>
            <a:r>
              <a:rPr lang="en-US" sz="2000" dirty="0"/>
              <a:t>Set up/</a:t>
            </a:r>
            <a:r>
              <a:rPr lang="en-US" sz="2000" dirty="0" smtClean="0"/>
              <a:t>organization</a:t>
            </a:r>
          </a:p>
          <a:p>
            <a:pPr lvl="1"/>
            <a:r>
              <a:rPr lang="en-US" dirty="0" smtClean="0"/>
              <a:t>Paragraphs </a:t>
            </a:r>
            <a:r>
              <a:rPr lang="en-US" dirty="0"/>
              <a:t>2-4: Assumptions</a:t>
            </a:r>
          </a:p>
          <a:p>
            <a:pPr lvl="2"/>
            <a:r>
              <a:rPr lang="en-US" sz="2000" dirty="0"/>
              <a:t>Pick top 3-4 and expand them; don’t just list all </a:t>
            </a:r>
            <a:r>
              <a:rPr lang="en-US" sz="2000" dirty="0" smtClean="0"/>
              <a:t>assumptions</a:t>
            </a:r>
          </a:p>
          <a:p>
            <a:pPr lvl="2"/>
            <a:r>
              <a:rPr lang="en-US" sz="2000" dirty="0" smtClean="0"/>
              <a:t>Either </a:t>
            </a:r>
            <a:r>
              <a:rPr lang="en-US" sz="2000" dirty="0"/>
              <a:t>expand how assumption creates a hole or how the hole can be plugged </a:t>
            </a:r>
            <a:r>
              <a:rPr lang="en-US" sz="2000" dirty="0" smtClean="0"/>
              <a:t>up</a:t>
            </a:r>
          </a:p>
          <a:p>
            <a:pPr lvl="2"/>
            <a:r>
              <a:rPr lang="en-US" sz="2000" dirty="0"/>
              <a:t>Be simple with your responses. Don’t have any convoluted issues</a:t>
            </a:r>
          </a:p>
          <a:p>
            <a:pPr lvl="2"/>
            <a:r>
              <a:rPr lang="en-US" sz="2000" dirty="0"/>
              <a:t>Don’t dispute the premises/evidence</a:t>
            </a:r>
          </a:p>
          <a:p>
            <a:pPr lvl="2"/>
            <a:r>
              <a:rPr lang="en-US" sz="2000" dirty="0" smtClean="0"/>
              <a:t>Organization</a:t>
            </a:r>
            <a:endParaRPr lang="en-US" sz="2000" dirty="0"/>
          </a:p>
          <a:p>
            <a:pPr lvl="3"/>
            <a:r>
              <a:rPr lang="en-US" sz="2000" dirty="0" smtClean="0"/>
              <a:t>Sentence </a:t>
            </a:r>
            <a:r>
              <a:rPr lang="en-US" sz="2000" dirty="0"/>
              <a:t>1: Specific assumption/fallacy</a:t>
            </a:r>
          </a:p>
          <a:p>
            <a:pPr lvl="3"/>
            <a:r>
              <a:rPr lang="en-US" sz="2000" dirty="0"/>
              <a:t>Sentence 2: reasoning for why this is a fallacy</a:t>
            </a:r>
          </a:p>
          <a:p>
            <a:pPr lvl="3"/>
            <a:r>
              <a:rPr lang="en-US" sz="2000" dirty="0"/>
              <a:t>Sentence 3: Specific examples</a:t>
            </a:r>
          </a:p>
          <a:p>
            <a:pPr lvl="3"/>
            <a:r>
              <a:rPr lang="en-US" sz="2000" dirty="0"/>
              <a:t>Sentence 4: Had the argument stated… or taken into account </a:t>
            </a:r>
            <a:r>
              <a:rPr lang="en-US" sz="2000" dirty="0" smtClean="0"/>
              <a:t>…</a:t>
            </a:r>
          </a:p>
          <a:p>
            <a:pPr lvl="1"/>
            <a:r>
              <a:rPr lang="en-US" dirty="0" smtClean="0"/>
              <a:t>Paragraph 5: Conclusion</a:t>
            </a:r>
            <a:endParaRPr lang="en-US" dirty="0"/>
          </a:p>
          <a:p>
            <a:pPr lvl="2"/>
            <a:r>
              <a:rPr lang="en-US" sz="2000" dirty="0"/>
              <a:t>Final part should be how argument could be strengthened</a:t>
            </a:r>
          </a:p>
          <a:p>
            <a:pPr lvl="2"/>
            <a:endParaRPr lang="en-US" sz="2000" dirty="0"/>
          </a:p>
          <a:p>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965054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graded essays</a:t>
            </a:r>
            <a:endParaRPr lang="en-US" dirty="0"/>
          </a:p>
        </p:txBody>
      </p:sp>
      <p:sp>
        <p:nvSpPr>
          <p:cNvPr id="3" name="Content Placeholder 2"/>
          <p:cNvSpPr>
            <a:spLocks noGrp="1"/>
          </p:cNvSpPr>
          <p:nvPr>
            <p:ph idx="1"/>
          </p:nvPr>
        </p:nvSpPr>
        <p:spPr/>
        <p:txBody>
          <a:bodyPr/>
          <a:lstStyle/>
          <a:p>
            <a:r>
              <a:rPr lang="en-US" dirty="0"/>
              <a:t>https://</a:t>
            </a:r>
            <a:r>
              <a:rPr lang="en-US" dirty="0" err="1"/>
              <a:t>www.ets.org</a:t>
            </a:r>
            <a:r>
              <a:rPr lang="en-US" dirty="0"/>
              <a:t>/</a:t>
            </a:r>
            <a:r>
              <a:rPr lang="en-US" dirty="0" err="1"/>
              <a:t>gre</a:t>
            </a:r>
            <a:r>
              <a:rPr lang="en-US" dirty="0"/>
              <a:t>/</a:t>
            </a:r>
            <a:r>
              <a:rPr lang="en-US" dirty="0" err="1"/>
              <a:t>revised_general</a:t>
            </a:r>
            <a:r>
              <a:rPr lang="en-US" dirty="0"/>
              <a:t>/prepare/</a:t>
            </a:r>
            <a:r>
              <a:rPr lang="en-US" dirty="0" err="1"/>
              <a:t>analytical_writing</a:t>
            </a:r>
            <a:r>
              <a:rPr lang="en-US" dirty="0"/>
              <a:t>/argument/</a:t>
            </a:r>
            <a:r>
              <a:rPr lang="en-US" dirty="0" err="1"/>
              <a:t>sample_responses</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043064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52400"/>
            <a:ext cx="5867400" cy="838200"/>
          </a:xfrm>
        </p:spPr>
        <p:txBody>
          <a:bodyPr/>
          <a:lstStyle/>
          <a:p>
            <a:pPr eaLnBrk="1" hangingPunct="1"/>
            <a:r>
              <a:rPr lang="en-US">
                <a:latin typeface="Calibri" charset="0"/>
                <a:cs typeface="Verdana" charset="0"/>
              </a:rPr>
              <a:t>Analyze an Argument Task</a:t>
            </a:r>
          </a:p>
        </p:txBody>
      </p:sp>
      <p:sp>
        <p:nvSpPr>
          <p:cNvPr id="51203" name="Rectangle 3"/>
          <p:cNvSpPr>
            <a:spLocks noGrp="1" noChangeArrowheads="1"/>
          </p:cNvSpPr>
          <p:nvPr>
            <p:ph type="body" idx="1"/>
          </p:nvPr>
        </p:nvSpPr>
        <p:spPr>
          <a:xfrm>
            <a:off x="609600" y="1524000"/>
            <a:ext cx="8001000" cy="4572000"/>
          </a:xfrm>
        </p:spPr>
        <p:txBody>
          <a:bodyPr/>
          <a:lstStyle/>
          <a:p>
            <a:pPr eaLnBrk="1" hangingPunct="1"/>
            <a:r>
              <a:rPr lang="en-US" sz="2000" dirty="0">
                <a:latin typeface="Calibri" charset="0"/>
                <a:cs typeface="Verdana" charset="0"/>
              </a:rPr>
              <a:t>Presents a short passage that </a:t>
            </a:r>
            <a:r>
              <a:rPr lang="en-US" sz="2000" dirty="0" smtClean="0">
                <a:latin typeface="Calibri" charset="0"/>
                <a:cs typeface="Verdana" charset="0"/>
              </a:rPr>
              <a:t>has an </a:t>
            </a:r>
            <a:r>
              <a:rPr lang="en-US" sz="2000" dirty="0">
                <a:latin typeface="Calibri" charset="0"/>
                <a:cs typeface="Verdana" charset="0"/>
              </a:rPr>
              <a:t>argument and specific instructions on how to respond to that passage. </a:t>
            </a:r>
          </a:p>
          <a:p>
            <a:pPr eaLnBrk="1" hangingPunct="1"/>
            <a:r>
              <a:rPr lang="en-US" sz="2000" dirty="0">
                <a:latin typeface="Calibri" charset="0"/>
                <a:cs typeface="Verdana" charset="0"/>
              </a:rPr>
              <a:t>Requires candidates to assess the logical soundness of the given argument according to the specific task directions.</a:t>
            </a:r>
          </a:p>
          <a:p>
            <a:pPr eaLnBrk="1" hangingPunct="1"/>
            <a:r>
              <a:rPr lang="en-US" sz="2000" dirty="0">
                <a:latin typeface="Calibri" charset="0"/>
                <a:cs typeface="Verdana" charset="0"/>
              </a:rPr>
              <a:t>Candidates have 30 minutes to plan and compose their responses.</a:t>
            </a:r>
          </a:p>
          <a:p>
            <a:pPr eaLnBrk="1" hangingPunct="1"/>
            <a:r>
              <a:rPr lang="en-US" sz="2000" dirty="0">
                <a:latin typeface="Calibri" charset="0"/>
                <a:cs typeface="Verdana" charset="0"/>
              </a:rPr>
              <a:t>A response to an argument other than the one assigned will receive a score of zero.  </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9B6D650-1336-6B4F-91C3-F50201CDF252}" type="slidenum">
              <a:rPr lang="en-US" sz="1000">
                <a:solidFill>
                  <a:srgbClr val="7F7F7F"/>
                </a:solidFill>
                <a:latin typeface="Calibri" charset="0"/>
              </a:rPr>
              <a:pPr algn="r" eaLnBrk="1" hangingPunct="1"/>
              <a:t>2</a:t>
            </a:fld>
            <a:endParaRPr lang="en-US" sz="1400">
              <a:solidFill>
                <a:srgbClr val="7F7F7F"/>
              </a:solidFill>
              <a:latin typeface="Calibri" charset="0"/>
            </a:endParaRPr>
          </a:p>
        </p:txBody>
      </p:sp>
    </p:spTree>
    <p:extLst>
      <p:ext uri="{BB962C8B-B14F-4D97-AF65-F5344CB8AC3E}">
        <p14:creationId xmlns:p14="http://schemas.microsoft.com/office/powerpoint/2010/main" val="3536026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152400"/>
            <a:ext cx="5867400" cy="838200"/>
          </a:xfrm>
        </p:spPr>
        <p:txBody>
          <a:bodyPr/>
          <a:lstStyle/>
          <a:p>
            <a:pPr eaLnBrk="1" hangingPunct="1"/>
            <a:r>
              <a:rPr lang="en-US">
                <a:latin typeface="Calibri" charset="0"/>
                <a:cs typeface="Verdana" charset="0"/>
              </a:rPr>
              <a:t>Directions for Analyze an Argument      Task Variants</a:t>
            </a:r>
          </a:p>
        </p:txBody>
      </p:sp>
      <p:sp>
        <p:nvSpPr>
          <p:cNvPr id="87043" name="Rectangle 3"/>
          <p:cNvSpPr>
            <a:spLocks noGrp="1" noChangeArrowheads="1"/>
          </p:cNvSpPr>
          <p:nvPr>
            <p:ph type="body" idx="1"/>
          </p:nvPr>
        </p:nvSpPr>
        <p:spPr>
          <a:xfrm>
            <a:off x="685800" y="1295400"/>
            <a:ext cx="7924800" cy="5105400"/>
          </a:xfrm>
        </p:spPr>
        <p:txBody>
          <a:bodyPr>
            <a:normAutofit/>
          </a:bodyPr>
          <a:lstStyle/>
          <a:p>
            <a:pPr marL="0" indent="0" eaLnBrk="1" hangingPunct="1">
              <a:buClr>
                <a:srgbClr val="E46C0A"/>
              </a:buClr>
              <a:buFont typeface="Times" charset="0"/>
              <a:buNone/>
            </a:pPr>
            <a:r>
              <a:rPr lang="en-US">
                <a:latin typeface="Calibri" charset="0"/>
                <a:cs typeface="Verdana" charset="0"/>
              </a:rPr>
              <a:t>Candidates may be asked to focus their analysis of the given argument in a number of different ways:</a:t>
            </a:r>
          </a:p>
          <a:p>
            <a:pPr marL="0" indent="0" eaLnBrk="1" hangingPunct="1">
              <a:lnSpc>
                <a:spcPct val="110000"/>
              </a:lnSpc>
              <a:spcBef>
                <a:spcPts val="600"/>
              </a:spcBef>
            </a:pPr>
            <a:r>
              <a:rPr lang="en-US" altLang="zh-CN" sz="2000">
                <a:latin typeface="Calibri" charset="0"/>
                <a:cs typeface="Verdana" charset="0"/>
              </a:rPr>
              <a:t>Write a response in which you discuss what specific evidence is needed to evaluate the argument and explain how the evidence would weaken or strengthen the argument.</a:t>
            </a:r>
            <a:endParaRPr lang="en-US" sz="2000">
              <a:latin typeface="Calibri" charset="0"/>
              <a:cs typeface="Verdana" charset="0"/>
            </a:endParaRPr>
          </a:p>
          <a:p>
            <a:pPr marL="0" indent="0" eaLnBrk="1" hangingPunct="1">
              <a:lnSpc>
                <a:spcPct val="110000"/>
              </a:lnSpc>
              <a:spcBef>
                <a:spcPts val="600"/>
              </a:spcBef>
            </a:pPr>
            <a:r>
              <a:rPr lang="en-US" altLang="zh-CN" sz="2000">
                <a:latin typeface="Calibri" charset="0"/>
                <a:cs typeface="Verdana" charset="0"/>
              </a:rPr>
              <a:t>Write a response in which you examine the stated and/or unstated assumptions of the argument. Be sure to explain how the argument depends on these assumptions and what the implications are for the argument if the assumptions prove unwarranted.</a:t>
            </a:r>
          </a:p>
          <a:p>
            <a:pPr marL="0" indent="0" eaLnBrk="1" hangingPunct="1">
              <a:lnSpc>
                <a:spcPct val="110000"/>
              </a:lnSpc>
              <a:spcBef>
                <a:spcPts val="600"/>
              </a:spcBef>
            </a:pPr>
            <a:r>
              <a:rPr lang="en-US" altLang="zh-CN" sz="2000">
                <a:latin typeface="Calibri" charset="0"/>
                <a:cs typeface="Verdana" charset="0"/>
              </a:rPr>
              <a:t>Write a response in which you discuss what questions would need to be answered in order to decide whether the recommendation is likely to have the predicted result. Be sure to explain how the answers to these questions would help to evaluate the recommendation.</a:t>
            </a:r>
            <a:endParaRPr lang="en-US" sz="2000">
              <a:latin typeface="Calibri" charset="0"/>
              <a:cs typeface="Verdana" charset="0"/>
            </a:endParaRPr>
          </a:p>
          <a:p>
            <a:pPr marL="0" indent="0" eaLnBrk="1" hangingPunct="1">
              <a:lnSpc>
                <a:spcPct val="90000"/>
              </a:lnSpc>
              <a:spcAft>
                <a:spcPct val="25000"/>
              </a:spcAft>
              <a:buClr>
                <a:srgbClr val="E46C0A"/>
              </a:buClr>
            </a:pPr>
            <a:endParaRPr lang="en-US">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E4A4472-78CE-B14C-A321-E03259BAEE83}" type="slidenum">
              <a:rPr lang="en-US" sz="1000">
                <a:solidFill>
                  <a:srgbClr val="7F7F7F"/>
                </a:solidFill>
                <a:latin typeface="Calibri" charset="0"/>
              </a:rPr>
              <a:pPr algn="r" eaLnBrk="1" hangingPunct="1"/>
              <a:t>3</a:t>
            </a:fld>
            <a:endParaRPr lang="en-US" sz="1400">
              <a:solidFill>
                <a:srgbClr val="7F7F7F"/>
              </a:solidFill>
              <a:latin typeface="Calibri" charset="0"/>
            </a:endParaRPr>
          </a:p>
        </p:txBody>
      </p:sp>
    </p:spTree>
    <p:extLst>
      <p:ext uri="{BB962C8B-B14F-4D97-AF65-F5344CB8AC3E}">
        <p14:creationId xmlns:p14="http://schemas.microsoft.com/office/powerpoint/2010/main" val="3335128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5943600" cy="838200"/>
          </a:xfrm>
        </p:spPr>
        <p:txBody>
          <a:bodyPr/>
          <a:lstStyle/>
          <a:p>
            <a:pPr eaLnBrk="1" hangingPunct="1"/>
            <a:r>
              <a:rPr lang="en-US">
                <a:latin typeface="Calibri" charset="0"/>
                <a:cs typeface="Verdana" charset="0"/>
              </a:rPr>
              <a:t>Directions for Analyze an Argument Task Variants (continued)</a:t>
            </a:r>
          </a:p>
        </p:txBody>
      </p:sp>
      <p:sp>
        <p:nvSpPr>
          <p:cNvPr id="29699" name="Rectangle 3"/>
          <p:cNvSpPr>
            <a:spLocks noGrp="1" noChangeArrowheads="1"/>
          </p:cNvSpPr>
          <p:nvPr>
            <p:ph type="body" idx="1"/>
          </p:nvPr>
        </p:nvSpPr>
        <p:spPr>
          <a:xfrm>
            <a:off x="533400" y="1371600"/>
            <a:ext cx="8153400" cy="4800600"/>
          </a:xfrm>
        </p:spPr>
        <p:txBody>
          <a:bodyPr/>
          <a:lstStyle/>
          <a:p>
            <a:pPr marL="393700" indent="-336550" eaLnBrk="1" hangingPunct="1">
              <a:lnSpc>
                <a:spcPct val="90000"/>
              </a:lnSpc>
            </a:pPr>
            <a:r>
              <a:rPr lang="en-US" altLang="zh-CN" sz="2000">
                <a:latin typeface="Calibri" charset="0"/>
                <a:cs typeface="Verdana" charset="0"/>
              </a:rPr>
              <a:t>Write a response in which you discuss what questions would need to be answered in order to decide whether the recommendation and the argument on which it is based are reasonable. Be sure to explain how the answers to these questions would help to evaluate the recommendation. </a:t>
            </a:r>
          </a:p>
          <a:p>
            <a:pPr marL="393700" indent="-336550" eaLnBrk="1" hangingPunct="1">
              <a:lnSpc>
                <a:spcPct val="90000"/>
              </a:lnSpc>
            </a:pPr>
            <a:r>
              <a:rPr lang="en-US" altLang="zh-CN" sz="2000">
                <a:latin typeface="Calibri" charset="0"/>
                <a:cs typeface="Verdana" charset="0"/>
              </a:rPr>
              <a:t>Write a response in which you discuss what questions would need to be answered in order to decide whether the advice and the argument on which it is based are reasonable. Be sure to explain how the answers to these questions would help to evaluate the advice. </a:t>
            </a:r>
          </a:p>
          <a:p>
            <a:pPr marL="393700" indent="-336550" eaLnBrk="1" hangingPunct="1">
              <a:lnSpc>
                <a:spcPct val="90000"/>
              </a:lnSpc>
            </a:pPr>
            <a:r>
              <a:rPr lang="en-US" altLang="zh-CN" sz="2000">
                <a:latin typeface="Calibri" charset="0"/>
                <a:cs typeface="Verdana" charset="0"/>
              </a:rPr>
              <a:t>Write a response in which you discuss what questions would need to be answered in order to decide whether the prediction and the argument on which it is based are reasonable. Be sure to explain how the answers to these questions would help to evaluate the prediction. </a:t>
            </a:r>
          </a:p>
          <a:p>
            <a:pPr marL="393700" indent="-336550">
              <a:lnSpc>
                <a:spcPct val="90000"/>
              </a:lnSpc>
            </a:pPr>
            <a:r>
              <a:rPr lang="en-US" altLang="zh-CN" sz="2000">
                <a:latin typeface="Calibri" charset="0"/>
                <a:cs typeface="Verdana" charset="0"/>
              </a:rPr>
              <a:t>Write a response in which you discuss one or more alternative explanations that could rival the proposed explanation and explain how your explanation(s) can plausibly account for the facts presented in the argument. </a:t>
            </a:r>
            <a:endParaRPr lang="en-US" sz="2000">
              <a:latin typeface="Calibri" charset="0"/>
              <a:cs typeface="Verdana" charset="0"/>
            </a:endParaRPr>
          </a:p>
          <a:p>
            <a:pPr marL="393700" indent="-336550" eaLnBrk="1" hangingPunct="1">
              <a:lnSpc>
                <a:spcPct val="90000"/>
              </a:lnSpc>
              <a:buClr>
                <a:srgbClr val="E46C0A"/>
              </a:buClr>
            </a:pPr>
            <a:endParaRPr lang="en-US" sz="2000" b="1">
              <a:latin typeface="Calibri" charset="0"/>
              <a:cs typeface="Verdana" charset="0"/>
            </a:endParaRPr>
          </a:p>
          <a:p>
            <a:pPr marL="393700" indent="-336550" eaLnBrk="1" hangingPunct="1">
              <a:lnSpc>
                <a:spcPct val="90000"/>
              </a:lnSpc>
              <a:spcAft>
                <a:spcPct val="25000"/>
              </a:spcAft>
              <a:buClr>
                <a:srgbClr val="E46C0A"/>
              </a:buClr>
            </a:pPr>
            <a:endParaRPr lang="en-US" sz="180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C07EACD-7B36-264B-9F34-E41AC0E0595F}" type="slidenum">
              <a:rPr lang="en-US" sz="1000">
                <a:solidFill>
                  <a:srgbClr val="7F7F7F"/>
                </a:solidFill>
                <a:latin typeface="Calibri" charset="0"/>
              </a:rPr>
              <a:pPr algn="r" eaLnBrk="1" hangingPunct="1"/>
              <a:t>4</a:t>
            </a:fld>
            <a:endParaRPr lang="en-US" sz="1400">
              <a:solidFill>
                <a:srgbClr val="7F7F7F"/>
              </a:solidFill>
              <a:latin typeface="Calibri" charset="0"/>
            </a:endParaRPr>
          </a:p>
        </p:txBody>
      </p:sp>
    </p:spTree>
    <p:extLst>
      <p:ext uri="{BB962C8B-B14F-4D97-AF65-F5344CB8AC3E}">
        <p14:creationId xmlns:p14="http://schemas.microsoft.com/office/powerpoint/2010/main" val="31202305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52400"/>
            <a:ext cx="5867400" cy="838200"/>
          </a:xfrm>
        </p:spPr>
        <p:txBody>
          <a:bodyPr/>
          <a:lstStyle/>
          <a:p>
            <a:pPr eaLnBrk="1" hangingPunct="1"/>
            <a:r>
              <a:rPr lang="en-US">
                <a:latin typeface="Calibri" charset="0"/>
                <a:cs typeface="Verdana" charset="0"/>
              </a:rPr>
              <a:t>Strategies for the Analyze an Argument Task</a:t>
            </a:r>
          </a:p>
        </p:txBody>
      </p:sp>
      <p:sp>
        <p:nvSpPr>
          <p:cNvPr id="122883" name="Rectangle 3"/>
          <p:cNvSpPr>
            <a:spLocks noGrp="1" noChangeArrowheads="1"/>
          </p:cNvSpPr>
          <p:nvPr>
            <p:ph type="body" idx="1"/>
          </p:nvPr>
        </p:nvSpPr>
        <p:spPr>
          <a:xfrm>
            <a:off x="685800" y="1524000"/>
            <a:ext cx="7924800" cy="4525963"/>
          </a:xfrm>
        </p:spPr>
        <p:txBody>
          <a:bodyPr rtlCol="0">
            <a:normAutofit/>
          </a:bodyPr>
          <a:lstStyle/>
          <a:p>
            <a:pPr marL="0" indent="0" eaLnBrk="1" fontAlgn="auto" hangingPunct="1">
              <a:spcAft>
                <a:spcPts val="0"/>
              </a:spcAft>
              <a:buFont typeface="Times" pitchFamily="18" charset="0"/>
              <a:buNone/>
              <a:defRPr/>
            </a:pPr>
            <a:r>
              <a:rPr lang="en-US" dirty="0">
                <a:ea typeface="Verdana" pitchFamily="34" charset="0"/>
              </a:rPr>
              <a:t>Questions to consider when approaching the argument </a:t>
            </a:r>
            <a:r>
              <a:rPr lang="en-US" dirty="0" smtClean="0">
                <a:ea typeface="Verdana" pitchFamily="34" charset="0"/>
              </a:rPr>
              <a:t>                     task</a:t>
            </a:r>
            <a:r>
              <a:rPr lang="en-US" dirty="0">
                <a:ea typeface="Verdana" pitchFamily="34" charset="0"/>
              </a:rPr>
              <a:t>:</a:t>
            </a:r>
          </a:p>
          <a:p>
            <a:pPr marL="346075" indent="-346075" eaLnBrk="1" fontAlgn="auto" hangingPunct="1">
              <a:spcAft>
                <a:spcPts val="0"/>
              </a:spcAft>
              <a:buFont typeface="Arial" pitchFamily="34" charset="0"/>
              <a:buChar char="•"/>
              <a:defRPr/>
            </a:pPr>
            <a:r>
              <a:rPr lang="en-US" sz="2000" dirty="0">
                <a:ea typeface="Verdana" pitchFamily="34" charset="0"/>
              </a:rPr>
              <a:t>What is offered as evidence, </a:t>
            </a:r>
            <a:r>
              <a:rPr lang="en-US" sz="2000" dirty="0" smtClean="0">
                <a:ea typeface="Verdana" pitchFamily="34" charset="0"/>
              </a:rPr>
              <a:t>support </a:t>
            </a:r>
            <a:r>
              <a:rPr lang="en-US" sz="2000" dirty="0">
                <a:ea typeface="Verdana" pitchFamily="34" charset="0"/>
              </a:rPr>
              <a:t>or proof</a:t>
            </a:r>
            <a:r>
              <a:rPr lang="en-US" sz="2000" dirty="0" smtClean="0">
                <a:ea typeface="Verdana" pitchFamily="34" charset="0"/>
              </a:rPr>
              <a:t>? (premises)</a:t>
            </a:r>
            <a:endParaRPr lang="en-US" sz="2000" b="1" dirty="0">
              <a:ea typeface="Verdana" pitchFamily="34" charset="0"/>
            </a:endParaRPr>
          </a:p>
          <a:p>
            <a:pPr marL="346075" indent="-346075" eaLnBrk="1" fontAlgn="auto" hangingPunct="1">
              <a:spcAft>
                <a:spcPts val="0"/>
              </a:spcAft>
              <a:buFont typeface="Arial" pitchFamily="34" charset="0"/>
              <a:buChar char="•"/>
              <a:defRPr/>
            </a:pPr>
            <a:r>
              <a:rPr lang="en-US" sz="2000" dirty="0">
                <a:ea typeface="Verdana" pitchFamily="34" charset="0"/>
              </a:rPr>
              <a:t>What is explicitly stated, </a:t>
            </a:r>
            <a:r>
              <a:rPr lang="en-US" sz="2000" dirty="0" smtClean="0">
                <a:ea typeface="Verdana" pitchFamily="34" charset="0"/>
              </a:rPr>
              <a:t>claimed </a:t>
            </a:r>
            <a:r>
              <a:rPr lang="en-US" sz="2000" dirty="0">
                <a:ea typeface="Verdana" pitchFamily="34" charset="0"/>
              </a:rPr>
              <a:t>or concluded?</a:t>
            </a:r>
          </a:p>
          <a:p>
            <a:pPr marL="346075" indent="-346075" eaLnBrk="1" fontAlgn="auto" hangingPunct="1">
              <a:spcAft>
                <a:spcPts val="0"/>
              </a:spcAft>
              <a:buFont typeface="Arial" pitchFamily="34" charset="0"/>
              <a:buChar char="•"/>
              <a:defRPr/>
            </a:pPr>
            <a:r>
              <a:rPr lang="en-US" sz="2000" dirty="0">
                <a:ea typeface="Verdana" pitchFamily="34" charset="0"/>
              </a:rPr>
              <a:t>What is assumed or supposed, perhaps without justification or proof</a:t>
            </a:r>
            <a:r>
              <a:rPr lang="en-US" sz="2000" dirty="0" smtClean="0">
                <a:ea typeface="Verdana" pitchFamily="34" charset="0"/>
              </a:rPr>
              <a:t>? </a:t>
            </a:r>
            <a:r>
              <a:rPr lang="en-US" sz="2000" dirty="0" smtClean="0">
                <a:ea typeface="Verdana" pitchFamily="34" charset="0"/>
              </a:rPr>
              <a:t>(assumptions)</a:t>
            </a:r>
            <a:endParaRPr lang="en-US" sz="2000" b="1" dirty="0">
              <a:ea typeface="Verdana" pitchFamily="34" charset="0"/>
            </a:endParaRPr>
          </a:p>
          <a:p>
            <a:pPr marL="346075" indent="-346075" eaLnBrk="1" fontAlgn="auto" hangingPunct="1">
              <a:spcAft>
                <a:spcPts val="0"/>
              </a:spcAft>
              <a:buFont typeface="Arial" pitchFamily="34" charset="0"/>
              <a:buChar char="•"/>
              <a:defRPr/>
            </a:pPr>
            <a:r>
              <a:rPr lang="en-US" sz="2000" dirty="0">
                <a:ea typeface="Verdana" pitchFamily="34" charset="0"/>
              </a:rPr>
              <a:t>What is not stated, but necessarily follows from what is stated</a:t>
            </a:r>
            <a:r>
              <a:rPr lang="en-US" sz="2000" dirty="0" smtClean="0">
                <a:ea typeface="Verdana" pitchFamily="34" charset="0"/>
              </a:rPr>
              <a:t>? (inferences)</a:t>
            </a:r>
            <a:endParaRPr lang="en-US" sz="2000" dirty="0">
              <a:ea typeface="Verdana" pitchFamily="34"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D83BA37-8AD7-EF41-B630-21A16FFCE853}" type="slidenum">
              <a:rPr lang="en-US" sz="1000">
                <a:solidFill>
                  <a:srgbClr val="7F7F7F"/>
                </a:solidFill>
                <a:latin typeface="Calibri" charset="0"/>
              </a:rPr>
              <a:pPr algn="r" eaLnBrk="1" hangingPunct="1"/>
              <a:t>5</a:t>
            </a:fld>
            <a:endParaRPr lang="en-US" sz="1400">
              <a:solidFill>
                <a:srgbClr val="7F7F7F"/>
              </a:solidFill>
              <a:latin typeface="Calibri" charset="0"/>
            </a:endParaRPr>
          </a:p>
        </p:txBody>
      </p:sp>
      <p:pic>
        <p:nvPicPr>
          <p:cNvPr id="61445"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629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152400"/>
            <a:ext cx="6019800" cy="838200"/>
          </a:xfrm>
        </p:spPr>
        <p:txBody>
          <a:bodyPr/>
          <a:lstStyle/>
          <a:p>
            <a:pPr eaLnBrk="1" hangingPunct="1"/>
            <a:r>
              <a:rPr lang="en-US">
                <a:latin typeface="Calibri" charset="0"/>
                <a:cs typeface="Verdana" charset="0"/>
              </a:rPr>
              <a:t>General Reminders About the Analyze an Argument Task</a:t>
            </a:r>
          </a:p>
        </p:txBody>
      </p:sp>
      <p:sp>
        <p:nvSpPr>
          <p:cNvPr id="63491" name="Rectangle 3"/>
          <p:cNvSpPr>
            <a:spLocks noGrp="1" noChangeArrowheads="1"/>
          </p:cNvSpPr>
          <p:nvPr>
            <p:ph type="body" idx="1"/>
          </p:nvPr>
        </p:nvSpPr>
        <p:spPr>
          <a:xfrm>
            <a:off x="609600" y="1524000"/>
            <a:ext cx="8001000" cy="4572000"/>
          </a:xfrm>
        </p:spPr>
        <p:txBody>
          <a:bodyPr/>
          <a:lstStyle/>
          <a:p>
            <a:pPr eaLnBrk="1" hangingPunct="1"/>
            <a:r>
              <a:rPr lang="en-US" dirty="0">
                <a:latin typeface="Calibri" charset="0"/>
                <a:cs typeface="Verdana" charset="0"/>
              </a:rPr>
              <a:t>Candidates must respond to the argument using the specific    task directions.</a:t>
            </a:r>
          </a:p>
          <a:p>
            <a:pPr eaLnBrk="1" hangingPunct="1"/>
            <a:r>
              <a:rPr lang="en-US" dirty="0">
                <a:latin typeface="Calibri" charset="0"/>
                <a:cs typeface="Verdana" charset="0"/>
              </a:rPr>
              <a:t>Candidates must make it clear how their specific analysis of the argument connects to the assigned task.</a:t>
            </a:r>
          </a:p>
          <a:p>
            <a:pPr eaLnBrk="1" hangingPunct="1"/>
            <a:r>
              <a:rPr lang="en-US" dirty="0">
                <a:latin typeface="Calibri" charset="0"/>
                <a:cs typeface="Verdana" charset="0"/>
              </a:rPr>
              <a:t>Candidates are </a:t>
            </a:r>
            <a:r>
              <a:rPr lang="en-US" b="1" i="1" u="sng" dirty="0">
                <a:latin typeface="Calibri" charset="0"/>
                <a:cs typeface="Verdana" charset="0"/>
              </a:rPr>
              <a:t>NOT</a:t>
            </a:r>
            <a:r>
              <a:rPr lang="en-US" dirty="0">
                <a:latin typeface="Calibri" charset="0"/>
                <a:cs typeface="Verdana" charset="0"/>
              </a:rPr>
              <a:t> being asked to present their own views on the subject matter.</a:t>
            </a:r>
          </a:p>
          <a:p>
            <a:pPr eaLnBrk="1" hangingPunct="1">
              <a:buClr>
                <a:srgbClr val="E46C0A"/>
              </a:buClr>
            </a:pPr>
            <a:endParaRPr lang="en-US" sz="3700"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CE691E7-E81E-2D42-8E17-7C96AD16A56A}" type="slidenum">
              <a:rPr lang="en-US" sz="1000">
                <a:solidFill>
                  <a:srgbClr val="7F7F7F"/>
                </a:solidFill>
                <a:latin typeface="Calibri" charset="0"/>
              </a:rPr>
              <a:pPr algn="r" eaLnBrk="1" hangingPunct="1"/>
              <a:t>6</a:t>
            </a:fld>
            <a:endParaRPr lang="en-US" sz="1400">
              <a:solidFill>
                <a:srgbClr val="7F7F7F"/>
              </a:solidFill>
              <a:latin typeface="Calibri" charset="0"/>
            </a:endParaRPr>
          </a:p>
        </p:txBody>
      </p:sp>
    </p:spTree>
    <p:extLst>
      <p:ext uri="{BB962C8B-B14F-4D97-AF65-F5344CB8AC3E}">
        <p14:creationId xmlns:p14="http://schemas.microsoft.com/office/powerpoint/2010/main" val="940771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Brainstorming</a:t>
            </a:r>
            <a:endParaRPr lang="en-US" dirty="0"/>
          </a:p>
        </p:txBody>
      </p:sp>
      <p:sp>
        <p:nvSpPr>
          <p:cNvPr id="6" name="Content Placeholder 5"/>
          <p:cNvSpPr>
            <a:spLocks noGrp="1"/>
          </p:cNvSpPr>
          <p:nvPr>
            <p:ph idx="1"/>
          </p:nvPr>
        </p:nvSpPr>
        <p:spPr/>
        <p:txBody>
          <a:bodyPr/>
          <a:lstStyle/>
          <a:p>
            <a:endParaRPr lang="en-US"/>
          </a:p>
        </p:txBody>
      </p:sp>
      <p:sp>
        <p:nvSpPr>
          <p:cNvPr id="7" name="Content Placeholder 6"/>
          <p:cNvSpPr>
            <a:spLocks noGrp="1"/>
          </p:cNvSpPr>
          <p:nvPr>
            <p:ph idx="11"/>
          </p:nvPr>
        </p:nvSpPr>
        <p:spPr/>
        <p:txBody>
          <a:bodyPr/>
          <a:lstStyle/>
          <a:p>
            <a:endParaRPr lang="en-US"/>
          </a:p>
        </p:txBody>
      </p:sp>
    </p:spTree>
    <p:extLst>
      <p:ext uri="{BB962C8B-B14F-4D97-AF65-F5344CB8AC3E}">
        <p14:creationId xmlns:p14="http://schemas.microsoft.com/office/powerpoint/2010/main" val="102988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prompt</a:t>
            </a:r>
            <a:endParaRPr lang="en-US" dirty="0"/>
          </a:p>
        </p:txBody>
      </p:sp>
      <p:sp>
        <p:nvSpPr>
          <p:cNvPr id="3" name="Content Placeholder 2"/>
          <p:cNvSpPr>
            <a:spLocks noGrp="1"/>
          </p:cNvSpPr>
          <p:nvPr>
            <p:ph idx="1"/>
          </p:nvPr>
        </p:nvSpPr>
        <p:spPr>
          <a:xfrm>
            <a:off x="457200" y="1210949"/>
            <a:ext cx="8392328" cy="4419599"/>
          </a:xfrm>
        </p:spPr>
        <p:txBody>
          <a:bodyPr/>
          <a:lstStyle/>
          <a:p>
            <a:r>
              <a:rPr lang="en-US" dirty="0" smtClean="0"/>
              <a:t>SuperCorp recently moved its headquarters to Corporateville. The recent surge in the number of homeowners in Corporateville prove that Corporateville is a superior place to live then </a:t>
            </a:r>
            <a:r>
              <a:rPr lang="en-US" dirty="0" err="1" smtClean="0"/>
              <a:t>Middlesburg</a:t>
            </a:r>
            <a:r>
              <a:rPr lang="en-US" dirty="0" smtClean="0"/>
              <a:t>, the home of </a:t>
            </a:r>
            <a:r>
              <a:rPr lang="en-US" dirty="0" err="1" smtClean="0"/>
              <a:t>SuperCorp’s</a:t>
            </a:r>
            <a:r>
              <a:rPr lang="en-US" dirty="0" smtClean="0"/>
              <a:t> current headquarters. Moreover, Middleburg is a predominately urban area and according to an employee survey, SuperCorp has determined that its workers prefer to live in an area that is not urban. Finally, Corporateville has lower taxes than </a:t>
            </a:r>
            <a:r>
              <a:rPr lang="en-US" dirty="0" err="1" smtClean="0"/>
              <a:t>Middlesburg</a:t>
            </a:r>
            <a:r>
              <a:rPr lang="en-US" dirty="0" smtClean="0"/>
              <a:t>, making it not only a safer place to work but also a cheaper one. Therefore, SuperCorp clearly made the best decision.</a:t>
            </a:r>
          </a:p>
          <a:p>
            <a:endParaRPr lang="en-US" dirty="0" smtClean="0"/>
          </a:p>
          <a:p>
            <a:r>
              <a:rPr lang="en-US" dirty="0" smtClean="0"/>
              <a:t>Write a response in which you examine the stated and/or unstated assumptions of the argument. Be sure to explain how the argument depends on the assumptions and what the implications are if the assumptions prove unwarranted.</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40663369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Goals/Approach</a:t>
            </a:r>
            <a:endParaRPr lang="en-US" dirty="0"/>
          </a:p>
        </p:txBody>
      </p:sp>
      <p:sp>
        <p:nvSpPr>
          <p:cNvPr id="3" name="Content Placeholder 2"/>
          <p:cNvSpPr>
            <a:spLocks noGrp="1"/>
          </p:cNvSpPr>
          <p:nvPr>
            <p:ph idx="1"/>
          </p:nvPr>
        </p:nvSpPr>
        <p:spPr/>
        <p:txBody>
          <a:bodyPr/>
          <a:lstStyle/>
          <a:p>
            <a:r>
              <a:rPr lang="en-US" sz="2000" dirty="0" smtClean="0"/>
              <a:t>How is this different from Issue essay?</a:t>
            </a:r>
          </a:p>
          <a:p>
            <a:pPr lvl="1"/>
            <a:r>
              <a:rPr lang="en-US" dirty="0" smtClean="0"/>
              <a:t>You do not agree or disagree with conclusion</a:t>
            </a:r>
          </a:p>
          <a:p>
            <a:pPr lvl="1"/>
            <a:r>
              <a:rPr lang="en-US" dirty="0" smtClean="0"/>
              <a:t>No opinions here (do not use “I”!!!!)</a:t>
            </a:r>
          </a:p>
          <a:p>
            <a:pPr lvl="1"/>
            <a:r>
              <a:rPr lang="en-US" dirty="0" smtClean="0"/>
              <a:t>Just tearing apart the statement</a:t>
            </a:r>
          </a:p>
          <a:p>
            <a:pPr lvl="2"/>
            <a:r>
              <a:rPr lang="en-US" sz="2000" dirty="0" smtClean="0"/>
              <a:t>Evaluate the evidence</a:t>
            </a:r>
          </a:p>
          <a:p>
            <a:pPr lvl="2"/>
            <a:r>
              <a:rPr lang="en-US" sz="2000" dirty="0" smtClean="0"/>
              <a:t>Find the flaws</a:t>
            </a:r>
          </a:p>
          <a:p>
            <a:pPr lvl="2"/>
            <a:endParaRPr lang="en-US" sz="2000" dirty="0" smtClean="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625500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476</TotalTime>
  <Words>1081</Words>
  <Application>Microsoft Macintosh PowerPoint</Application>
  <PresentationFormat>On-screen Show (4:3)</PresentationFormat>
  <Paragraphs>90</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GRE format</vt:lpstr>
      <vt:lpstr>GRE TEST prep Analytical Writing</vt:lpstr>
      <vt:lpstr>Analyze an Argument Task</vt:lpstr>
      <vt:lpstr>Directions for Analyze an Argument      Task Variants</vt:lpstr>
      <vt:lpstr>Directions for Analyze an Argument Task Variants (continued)</vt:lpstr>
      <vt:lpstr>Strategies for the Analyze an Argument Task</vt:lpstr>
      <vt:lpstr>General Reminders About the Analyze an Argument Task</vt:lpstr>
      <vt:lpstr>Brainstorming</vt:lpstr>
      <vt:lpstr>Example prompt</vt:lpstr>
      <vt:lpstr>Major Goals/Approach</vt:lpstr>
      <vt:lpstr>Steps for approach</vt:lpstr>
      <vt:lpstr>Examples</vt:lpstr>
      <vt:lpstr>Organization</vt:lpstr>
      <vt:lpstr>Organization</vt:lpstr>
      <vt:lpstr>Read graded essays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28</cp:revision>
  <dcterms:created xsi:type="dcterms:W3CDTF">2015-04-07T16:42:28Z</dcterms:created>
  <dcterms:modified xsi:type="dcterms:W3CDTF">2016-07-18T22:20:14Z</dcterms:modified>
</cp:coreProperties>
</file>